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61" r:id="rId2"/>
    <p:sldId id="264" r:id="rId3"/>
    <p:sldId id="289" r:id="rId4"/>
    <p:sldId id="267" r:id="rId5"/>
    <p:sldId id="287" r:id="rId6"/>
    <p:sldId id="288" r:id="rId7"/>
    <p:sldId id="265" r:id="rId8"/>
    <p:sldId id="295" r:id="rId9"/>
    <p:sldId id="296" r:id="rId10"/>
    <p:sldId id="298" r:id="rId11"/>
    <p:sldId id="299" r:id="rId12"/>
    <p:sldId id="297" r:id="rId13"/>
    <p:sldId id="300" r:id="rId14"/>
    <p:sldId id="301" r:id="rId15"/>
    <p:sldId id="302" r:id="rId16"/>
    <p:sldId id="303" r:id="rId17"/>
    <p:sldId id="304" r:id="rId18"/>
    <p:sldId id="305" r:id="rId19"/>
    <p:sldId id="306" r:id="rId20"/>
    <p:sldId id="307" r:id="rId21"/>
    <p:sldId id="310" r:id="rId22"/>
    <p:sldId id="308" r:id="rId23"/>
    <p:sldId id="309" r:id="rId24"/>
    <p:sldId id="311" r:id="rId25"/>
    <p:sldId id="312" r:id="rId26"/>
    <p:sldId id="314" r:id="rId27"/>
    <p:sldId id="290" r:id="rId28"/>
    <p:sldId id="279" r:id="rId29"/>
    <p:sldId id="278" r:id="rId30"/>
    <p:sldId id="260" r:id="rId31"/>
  </p:sldIdLst>
  <p:sldSz cx="12192000" cy="6858000"/>
  <p:notesSz cx="6858000" cy="9144000"/>
  <p:embeddedFontLst>
    <p:embeddedFont>
      <p:font typeface="Hakgyoansim YeohaengOTF R" panose="02020603020101020101" pitchFamily="18" charset="-127"/>
      <p:regular r:id="rId3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3D4F5"/>
    <a:srgbClr val="B3D2D4"/>
    <a:srgbClr val="E1E6E9"/>
    <a:srgbClr val="EAF0F0"/>
    <a:srgbClr val="ECF1F4"/>
    <a:srgbClr val="065AA6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394" autoAdjust="0"/>
    <p:restoredTop sz="94660"/>
  </p:normalViewPr>
  <p:slideViewPr>
    <p:cSldViewPr snapToGrid="0" showGuides="1">
      <p:cViewPr>
        <p:scale>
          <a:sx n="117" d="100"/>
          <a:sy n="117" d="100"/>
        </p:scale>
        <p:origin x="-24" y="9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C6819C-650A-EFCE-BEA3-AF4060EB91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677DF2A-101A-AE16-5D3F-AA6A8CAB22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79D3713-6387-8DC7-9918-FE73DC713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CE89C-D214-45BF-838A-2A191236AD0F}" type="datetimeFigureOut">
              <a:rPr lang="ko-KR" altLang="en-US" smtClean="0"/>
              <a:t>2025. 5. 1.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4FB00F2-CECE-85E4-1EA9-1758D3C1E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D39F2BA-C923-D3E8-975A-A2531EFA9A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49AE8-89A1-4C6D-AC69-64FA4FD9CD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79435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3777DC-54B1-4179-DDE9-888915C1AA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F44883A-8E41-A5AE-7C0A-D52EC694F8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67AB970-6D78-346A-8039-35F4CA73AA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92AD476-0830-00DE-7D5F-25EA5F18DA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CE89C-D214-45BF-838A-2A191236AD0F}" type="datetimeFigureOut">
              <a:rPr lang="ko-KR" altLang="en-US" smtClean="0"/>
              <a:t>2025. 5. 1.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D1A4A9C-C350-8E5D-66C7-DBE9EF8E4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64B4FCB-69EA-B7C8-7466-8783B7005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49AE8-89A1-4C6D-AC69-64FA4FD9CD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2025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080680-8AA9-EE29-11EB-0CD70EB35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8167537-4B10-B0A2-78D5-F70DA3A3CF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742A3A9-F072-8B03-656A-1FC6877601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F40510C-0781-BFB1-AB2C-9F5AB9E4D4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CE89C-D214-45BF-838A-2A191236AD0F}" type="datetimeFigureOut">
              <a:rPr lang="ko-KR" altLang="en-US" smtClean="0"/>
              <a:t>2025. 5. 1.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ACE7275-0C36-7270-66F8-81C39F2F6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775969E-F4C0-1EB0-36A9-4415E3EB6A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49AE8-89A1-4C6D-AC69-64FA4FD9CD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6649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175259-B2ED-6504-CD1B-97DF3F64B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098292C-E780-865A-717B-4E8B04A6E7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95F6C08-F733-3022-A8F1-EBA569D79C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CE89C-D214-45BF-838A-2A191236AD0F}" type="datetimeFigureOut">
              <a:rPr lang="ko-KR" altLang="en-US" smtClean="0"/>
              <a:t>2025. 5. 1.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84C797A-5B57-B21A-B02D-B503BE69B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30B3EB8-5390-C6A1-6859-418E5FD8E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49AE8-89A1-4C6D-AC69-64FA4FD9CD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4440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C36CC03-A66F-9D17-066A-CC7F16ED639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2C7F0C1-611D-4089-6C0A-42EE449C53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858BB95-714B-0AEC-79AB-1396C5BF91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CE89C-D214-45BF-838A-2A191236AD0F}" type="datetimeFigureOut">
              <a:rPr lang="ko-KR" altLang="en-US" smtClean="0"/>
              <a:t>2025. 5. 1.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F02E0A7-AFE7-75A8-E723-CF34D10494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E43A78B-B04B-2509-52C6-E55BD5349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49AE8-89A1-4C6D-AC69-64FA4FD9CD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67942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68CEDC-9995-65AE-5350-EE1F00EDA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5064829-9F1A-4442-FF43-7DC20733F4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46E6050-7038-D090-5C7A-081EF2F23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CE89C-D214-45BF-838A-2A191236AD0F}" type="datetimeFigureOut">
              <a:rPr lang="ko-KR" altLang="en-US" smtClean="0"/>
              <a:t>2025. 5. 1.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3C99E56-C714-B7B0-C654-F82FB6730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C871526-CF8B-F29F-5C80-656ABDC90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49AE8-89A1-4C6D-AC69-64FA4FD9CD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6817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E2B7D8-2FFF-93C7-E7B5-ACCC374B14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FC078D8-AEF1-7850-604F-2813AF0723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326EDA4-6CF5-5C7D-A6DB-1FB8A0359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CE89C-D214-45BF-838A-2A191236AD0F}" type="datetimeFigureOut">
              <a:rPr lang="ko-KR" altLang="en-US" smtClean="0"/>
              <a:t>2025. 5. 1.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1B09CC0-0D02-BB42-60B9-DAD114831F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7BB9BA6-38BF-1B26-3F31-C5BA34EFB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49AE8-89A1-4C6D-AC69-64FA4FD9CD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83704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8B2DD1-C76F-011D-64E2-07CA1AC85A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E8A12F0-A5DE-0C5D-A869-1B50C67BB4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724B535-F98B-D243-577E-0C996D13E4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DCA4AC1-6AF3-AD8D-08DF-96A87D5ED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CE89C-D214-45BF-838A-2A191236AD0F}" type="datetimeFigureOut">
              <a:rPr lang="ko-KR" altLang="en-US" smtClean="0"/>
              <a:t>2025. 5. 1.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528C771-758D-2B61-8A02-80252488D7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5206557-738F-2397-6DE2-78DFF08377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49AE8-89A1-4C6D-AC69-64FA4FD9CD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97606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735DFA-4E34-35DA-DDCD-7C0746D86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3D640CF-5BE2-0DF7-A965-5A0ED956E0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49996E6-9DD2-078F-AC5C-C2D770BC23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C59C0B7-4D2F-FED3-9153-5D31CC14A6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9F61754-8BDD-A801-D6B0-749FA3998B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CC96027-A160-5681-E60C-ED2028DFF3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CE89C-D214-45BF-838A-2A191236AD0F}" type="datetimeFigureOut">
              <a:rPr lang="ko-KR" altLang="en-US" smtClean="0"/>
              <a:t>2025. 5. 1.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C4B2191-36F2-D595-2534-0C00DFFF1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B674F5A-14FA-02EC-6102-9B53291DFE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49AE8-89A1-4C6D-AC69-64FA4FD9CD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51935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F57CA6-4F6E-4DB7-CC1B-D8A79CAD5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9BD7841-7778-A7CF-A95D-69324F5B44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CE89C-D214-45BF-838A-2A191236AD0F}" type="datetimeFigureOut">
              <a:rPr lang="ko-KR" altLang="en-US" smtClean="0"/>
              <a:t>2025. 5. 1.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373A0E1-EF16-371C-10F6-FF1D185166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483A9D5-F0BA-BEEF-9DBA-2F59A163A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49AE8-89A1-4C6D-AC69-64FA4FD9CD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94280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F42FB7E-82AD-65D1-D71A-229E6CC08482}"/>
              </a:ext>
            </a:extLst>
          </p:cNvPr>
          <p:cNvSpPr txBox="1"/>
          <p:nvPr userDrawn="1"/>
        </p:nvSpPr>
        <p:spPr>
          <a:xfrm>
            <a:off x="9888164" y="6600027"/>
            <a:ext cx="230383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/>
              <a:t>© 2023. Saebyeol Yu. all rights reserved.</a:t>
            </a:r>
            <a:endParaRPr lang="ko-KR" altLang="en-US" sz="900" dirty="0"/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47D1567-02DD-74A5-D7CD-88C215712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CE89C-D214-45BF-838A-2A191236AD0F}" type="datetimeFigureOut">
              <a:rPr lang="ko-KR" altLang="en-US" smtClean="0"/>
              <a:t>2025. 5. 1.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E75AC12-E9DD-BC4A-257B-C60EDD63A1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82C462E-9F7A-3E57-58D2-59DB6ED59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49AE8-89A1-4C6D-AC69-64FA4FD9CD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00824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F42FB7E-82AD-65D1-D71A-229E6CC08482}"/>
              </a:ext>
            </a:extLst>
          </p:cNvPr>
          <p:cNvSpPr txBox="1"/>
          <p:nvPr userDrawn="1"/>
        </p:nvSpPr>
        <p:spPr>
          <a:xfrm>
            <a:off x="9888164" y="6600027"/>
            <a:ext cx="230383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© 2023. Saebyeol Yu. all rights reserved.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47D1567-02DD-74A5-D7CD-88C215712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CE89C-D214-45BF-838A-2A191236AD0F}" type="datetimeFigureOut">
              <a:rPr lang="ko-KR" altLang="en-US" smtClean="0"/>
              <a:t>2025. 5. 1.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E75AC12-E9DD-BC4A-257B-C60EDD63A1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82C462E-9F7A-3E57-58D2-59DB6ED59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49AE8-89A1-4C6D-AC69-64FA4FD9CD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71364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47D1567-02DD-74A5-D7CD-88C215712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CE89C-D214-45BF-838A-2A191236AD0F}" type="datetimeFigureOut">
              <a:rPr lang="ko-KR" altLang="en-US" smtClean="0"/>
              <a:t>2025. 5. 1.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E75AC12-E9DD-BC4A-257B-C60EDD63A1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82C462E-9F7A-3E57-58D2-59DB6ED59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49AE8-89A1-4C6D-AC69-64FA4FD9CD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91440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DB3F7C9-981C-F52A-F317-6C368E21DF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3BEFE2-BD3D-9B94-76B6-F8F6111391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933AF7-99F5-2D50-5871-2374CCA427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FCE89C-D214-45BF-838A-2A191236AD0F}" type="datetimeFigureOut">
              <a:rPr lang="ko-KR" altLang="en-US" smtClean="0"/>
              <a:t>2025. 5. 1.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AD06622-6CF8-623A-561F-B80C88E139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20B0274-E7CC-BE37-B07C-9D50E38059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249AE8-89A1-4C6D-AC69-64FA4FD9CD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4810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61" r:id="rId9"/>
    <p:sldLayoutId id="2147483656" r:id="rId10"/>
    <p:sldLayoutId id="2147483657" r:id="rId11"/>
    <p:sldLayoutId id="2147483658" r:id="rId12"/>
    <p:sldLayoutId id="2147483659" r:id="rId13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EF7DE553-1F57-916A-8B46-F363CB47350C}"/>
              </a:ext>
            </a:extLst>
          </p:cNvPr>
          <p:cNvGrpSpPr/>
          <p:nvPr/>
        </p:nvGrpSpPr>
        <p:grpSpPr>
          <a:xfrm>
            <a:off x="580375" y="2922731"/>
            <a:ext cx="6743352" cy="1384995"/>
            <a:chOff x="591526" y="2967335"/>
            <a:chExt cx="6743352" cy="1384995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C64C10E4-FA2C-56FB-CA09-DF57C6C6B21F}"/>
                </a:ext>
              </a:extLst>
            </p:cNvPr>
            <p:cNvSpPr txBox="1"/>
            <p:nvPr/>
          </p:nvSpPr>
          <p:spPr>
            <a:xfrm>
              <a:off x="591526" y="2967335"/>
              <a:ext cx="4339650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5400" b="1" dirty="0">
                  <a:solidFill>
                    <a:schemeClr val="bg1"/>
                  </a:solidFill>
                  <a:latin typeface="Hakgyoansim YeohaengOTF R" panose="02020603020101020101" pitchFamily="18" charset="-127"/>
                  <a:ea typeface="Hakgyoansim YeohaengOTF R" panose="02020603020101020101" pitchFamily="18" charset="-127"/>
                </a:rPr>
                <a:t>사이트설계도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28FAF0B-DD3E-F0C6-FA05-CD0DF93F5C7F}"/>
                </a:ext>
              </a:extLst>
            </p:cNvPr>
            <p:cNvSpPr txBox="1"/>
            <p:nvPr/>
          </p:nvSpPr>
          <p:spPr>
            <a:xfrm>
              <a:off x="670874" y="3890665"/>
              <a:ext cx="666400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b="1" dirty="0">
                  <a:solidFill>
                    <a:schemeClr val="bg1"/>
                  </a:solidFill>
                  <a:latin typeface="Hakgyoansim YeohaengOTF R" panose="02020603020101020101" pitchFamily="18" charset="-127"/>
                  <a:ea typeface="Hakgyoansim YeohaengOTF R" panose="02020603020101020101" pitchFamily="18" charset="-127"/>
                </a:rPr>
                <a:t>AI</a:t>
              </a:r>
              <a:r>
                <a:rPr lang="ko-KR" altLang="en-US" sz="2400" b="1" dirty="0">
                  <a:solidFill>
                    <a:schemeClr val="bg1"/>
                  </a:solidFill>
                  <a:latin typeface="Hakgyoansim YeohaengOTF R" panose="02020603020101020101" pitchFamily="18" charset="-127"/>
                  <a:ea typeface="Hakgyoansim YeohaengOTF R" panose="02020603020101020101" pitchFamily="18" charset="-127"/>
                </a:rPr>
                <a:t>융합소프트웨어 </a:t>
              </a:r>
              <a:r>
                <a:rPr lang="en-US" altLang="ko-KR" sz="2400" b="1" dirty="0">
                  <a:solidFill>
                    <a:schemeClr val="bg1"/>
                  </a:solidFill>
                  <a:latin typeface="Hakgyoansim YeohaengOTF R" panose="02020603020101020101" pitchFamily="18" charset="-127"/>
                  <a:ea typeface="Hakgyoansim YeohaengOTF R" panose="02020603020101020101" pitchFamily="18" charset="-127"/>
                </a:rPr>
                <a:t>A</a:t>
              </a:r>
              <a:r>
                <a:rPr lang="ko-KR" altLang="en-US" sz="2400" b="1" dirty="0">
                  <a:solidFill>
                    <a:schemeClr val="bg1"/>
                  </a:solidFill>
                  <a:latin typeface="Hakgyoansim YeohaengOTF R" panose="02020603020101020101" pitchFamily="18" charset="-127"/>
                  <a:ea typeface="Hakgyoansim YeohaengOTF R" panose="02020603020101020101" pitchFamily="18" charset="-127"/>
                </a:rPr>
                <a:t>반 </a:t>
              </a:r>
              <a:r>
                <a:rPr lang="en-US" altLang="ko-KR" sz="2400" b="1" dirty="0">
                  <a:solidFill>
                    <a:schemeClr val="bg1"/>
                  </a:solidFill>
                  <a:latin typeface="Hakgyoansim YeohaengOTF R" panose="02020603020101020101" pitchFamily="18" charset="-127"/>
                  <a:ea typeface="Hakgyoansim YeohaengOTF R" panose="02020603020101020101" pitchFamily="18" charset="-127"/>
                </a:rPr>
                <a:t>2502110407</a:t>
              </a:r>
              <a:r>
                <a:rPr lang="ko-KR" altLang="en-US" sz="2400" b="1" dirty="0">
                  <a:solidFill>
                    <a:schemeClr val="bg1"/>
                  </a:solidFill>
                  <a:latin typeface="Hakgyoansim YeohaengOTF R" panose="02020603020101020101" pitchFamily="18" charset="-127"/>
                  <a:ea typeface="Hakgyoansim YeohaengOTF R" panose="02020603020101020101" pitchFamily="18" charset="-127"/>
                </a:rPr>
                <a:t> 최민서</a:t>
              </a:r>
            </a:p>
          </p:txBody>
        </p:sp>
      </p:grpSp>
      <p:sp>
        <p:nvSpPr>
          <p:cNvPr id="9" name="타원 8">
            <a:extLst>
              <a:ext uri="{FF2B5EF4-FFF2-40B4-BE49-F238E27FC236}">
                <a16:creationId xmlns:a16="http://schemas.microsoft.com/office/drawing/2014/main" id="{98470452-7B2D-B82C-08CB-66284C3B9A1A}"/>
              </a:ext>
            </a:extLst>
          </p:cNvPr>
          <p:cNvSpPr/>
          <p:nvPr/>
        </p:nvSpPr>
        <p:spPr>
          <a:xfrm>
            <a:off x="10446834" y="1369277"/>
            <a:ext cx="4119445" cy="4119445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76200" dist="12700" dir="2700000" algn="tl" rotWithShape="0">
              <a:schemeClr val="accent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9343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2057DED-8828-B2D3-A3E5-665F29BE44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타원 28">
            <a:extLst>
              <a:ext uri="{FF2B5EF4-FFF2-40B4-BE49-F238E27FC236}">
                <a16:creationId xmlns:a16="http://schemas.microsoft.com/office/drawing/2014/main" id="{0939501B-BDCC-9C37-931C-E3FAD29BF175}"/>
              </a:ext>
            </a:extLst>
          </p:cNvPr>
          <p:cNvSpPr/>
          <p:nvPr/>
        </p:nvSpPr>
        <p:spPr>
          <a:xfrm>
            <a:off x="-1690571" y="1738429"/>
            <a:ext cx="3381142" cy="338114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76200" dist="12700" dir="2700000" algn="tl" rotWithShape="0">
              <a:schemeClr val="accent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1" name="그림 30">
            <a:extLst>
              <a:ext uri="{FF2B5EF4-FFF2-40B4-BE49-F238E27FC236}">
                <a16:creationId xmlns:a16="http://schemas.microsoft.com/office/drawing/2014/main" id="{5DDB02EE-9454-91F1-1EF8-7094BBC3415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778" t="62435" r="18483" b="-3281"/>
          <a:stretch/>
        </p:blipFill>
        <p:spPr>
          <a:xfrm>
            <a:off x="-78060" y="2397511"/>
            <a:ext cx="12348119" cy="4208948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FCB0F09A-5BA9-DA37-7186-511C46F88742}"/>
              </a:ext>
            </a:extLst>
          </p:cNvPr>
          <p:cNvSpPr txBox="1"/>
          <p:nvPr/>
        </p:nvSpPr>
        <p:spPr>
          <a:xfrm>
            <a:off x="4702830" y="37582"/>
            <a:ext cx="397416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ko-KR" altLang="en-US" sz="4800" dirty="0">
                <a:solidFill>
                  <a:schemeClr val="bg1"/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화면 중앙하단</a:t>
            </a: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896B6C93-686D-F388-16DD-DF83767321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968753"/>
              </p:ext>
            </p:extLst>
          </p:nvPr>
        </p:nvGraphicFramePr>
        <p:xfrm>
          <a:off x="1847384" y="1373098"/>
          <a:ext cx="8497230" cy="730662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960720">
                  <a:extLst>
                    <a:ext uri="{9D8B030D-6E8A-4147-A177-3AD203B41FA5}">
                      <a16:colId xmlns:a16="http://schemas.microsoft.com/office/drawing/2014/main" val="1933612152"/>
                    </a:ext>
                  </a:extLst>
                </a:gridCol>
                <a:gridCol w="7536510">
                  <a:extLst>
                    <a:ext uri="{9D8B030D-6E8A-4147-A177-3AD203B41FA5}">
                      <a16:colId xmlns:a16="http://schemas.microsoft.com/office/drawing/2014/main" val="1793398236"/>
                    </a:ext>
                  </a:extLst>
                </a:gridCol>
              </a:tblGrid>
              <a:tr h="15977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위치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기능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6892847"/>
                  </a:ext>
                </a:extLst>
              </a:tr>
              <a:tr h="47920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중앙하단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/>
                        <a:t>다가오는 시험일정에 대한 안내 </a:t>
                      </a:r>
                      <a:endParaRPr lang="en-US" altLang="ko-KR" sz="1050" dirty="0"/>
                    </a:p>
                    <a:p>
                      <a:pPr latinLnBrk="1"/>
                      <a:r>
                        <a:rPr lang="ko-KR" altLang="en-US" sz="1050" dirty="0"/>
                        <a:t>시용자가 로그인 후 관심 자격증을 설정하면 해당 영역의 시험일정도 사용자가 선택한 자격증으로 변경됨</a:t>
                      </a:r>
                      <a:endParaRPr lang="en-US" altLang="ko-KR" sz="105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78195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3306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0379DD7-585C-A64B-9C73-EE61BCB9AD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타원 28">
            <a:extLst>
              <a:ext uri="{FF2B5EF4-FFF2-40B4-BE49-F238E27FC236}">
                <a16:creationId xmlns:a16="http://schemas.microsoft.com/office/drawing/2014/main" id="{F89ED399-89D9-C959-18E0-2819E05343BE}"/>
              </a:ext>
            </a:extLst>
          </p:cNvPr>
          <p:cNvSpPr/>
          <p:nvPr/>
        </p:nvSpPr>
        <p:spPr>
          <a:xfrm>
            <a:off x="-1690571" y="1738429"/>
            <a:ext cx="3381142" cy="338114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76200" dist="12700" dir="2700000" algn="tl" rotWithShape="0">
              <a:schemeClr val="accent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4BD9A3C-52F1-A7E2-D083-512B639AAF02}"/>
              </a:ext>
            </a:extLst>
          </p:cNvPr>
          <p:cNvSpPr txBox="1"/>
          <p:nvPr/>
        </p:nvSpPr>
        <p:spPr>
          <a:xfrm>
            <a:off x="4319965" y="42540"/>
            <a:ext cx="337143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ko-KR" altLang="en-US" sz="4800" dirty="0">
                <a:solidFill>
                  <a:schemeClr val="bg1"/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화면 최하단</a:t>
            </a: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5E3F1294-6ACD-082B-A9EB-C23232B0A8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2722632"/>
              </p:ext>
            </p:extLst>
          </p:nvPr>
        </p:nvGraphicFramePr>
        <p:xfrm>
          <a:off x="1847384" y="1373098"/>
          <a:ext cx="8497230" cy="730662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960720">
                  <a:extLst>
                    <a:ext uri="{9D8B030D-6E8A-4147-A177-3AD203B41FA5}">
                      <a16:colId xmlns:a16="http://schemas.microsoft.com/office/drawing/2014/main" val="1933612152"/>
                    </a:ext>
                  </a:extLst>
                </a:gridCol>
                <a:gridCol w="7536510">
                  <a:extLst>
                    <a:ext uri="{9D8B030D-6E8A-4147-A177-3AD203B41FA5}">
                      <a16:colId xmlns:a16="http://schemas.microsoft.com/office/drawing/2014/main" val="1793398236"/>
                    </a:ext>
                  </a:extLst>
                </a:gridCol>
              </a:tblGrid>
              <a:tr h="15977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위치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기능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6892847"/>
                  </a:ext>
                </a:extLst>
              </a:tr>
              <a:tr h="47920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최하단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/>
                        <a:t>각종 기능에 대한 간략 소개 및 바로가기</a:t>
                      </a:r>
                      <a:endParaRPr lang="en-US" altLang="ko-KR" sz="105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7819516"/>
                  </a:ext>
                </a:extLst>
              </a:tr>
            </a:tbl>
          </a:graphicData>
        </a:graphic>
      </p:graphicFrame>
      <p:pic>
        <p:nvPicPr>
          <p:cNvPr id="2" name="그림 1">
            <a:extLst>
              <a:ext uri="{FF2B5EF4-FFF2-40B4-BE49-F238E27FC236}">
                <a16:creationId xmlns:a16="http://schemas.microsoft.com/office/drawing/2014/main" id="{6CBC5882-D841-6761-2820-79CBF1D7DA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0844" y="2603321"/>
            <a:ext cx="9169678" cy="3570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1413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339A4FC-9FA6-D091-8C0B-21F565D5E4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타원 28">
            <a:extLst>
              <a:ext uri="{FF2B5EF4-FFF2-40B4-BE49-F238E27FC236}">
                <a16:creationId xmlns:a16="http://schemas.microsoft.com/office/drawing/2014/main" id="{3FCC37B8-A633-8155-D6E2-B1082E148D8D}"/>
              </a:ext>
            </a:extLst>
          </p:cNvPr>
          <p:cNvSpPr/>
          <p:nvPr/>
        </p:nvSpPr>
        <p:spPr>
          <a:xfrm>
            <a:off x="-1690571" y="1738429"/>
            <a:ext cx="3381142" cy="338114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76200" dist="12700" dir="2700000" algn="tl" rotWithShape="0">
              <a:schemeClr val="accent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5F66CE7-1A81-CF67-434E-D70F2D15BF49}"/>
              </a:ext>
            </a:extLst>
          </p:cNvPr>
          <p:cNvSpPr txBox="1"/>
          <p:nvPr/>
        </p:nvSpPr>
        <p:spPr>
          <a:xfrm>
            <a:off x="9423293" y="-50035"/>
            <a:ext cx="27687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ko-KR" altLang="en-US" sz="4800" dirty="0">
                <a:solidFill>
                  <a:schemeClr val="bg1"/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회원 가입</a:t>
            </a:r>
          </a:p>
        </p:txBody>
      </p:sp>
      <p:graphicFrame>
        <p:nvGraphicFramePr>
          <p:cNvPr id="2" name="표 4">
            <a:extLst>
              <a:ext uri="{FF2B5EF4-FFF2-40B4-BE49-F238E27FC236}">
                <a16:creationId xmlns:a16="http://schemas.microsoft.com/office/drawing/2014/main" id="{B3D6D366-28B5-9002-D59E-96B67D7B17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152622"/>
              </p:ext>
            </p:extLst>
          </p:nvPr>
        </p:nvGraphicFramePr>
        <p:xfrm>
          <a:off x="7126393" y="1485724"/>
          <a:ext cx="4782016" cy="1259165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751115">
                  <a:extLst>
                    <a:ext uri="{9D8B030D-6E8A-4147-A177-3AD203B41FA5}">
                      <a16:colId xmlns:a16="http://schemas.microsoft.com/office/drawing/2014/main" val="1933612152"/>
                    </a:ext>
                  </a:extLst>
                </a:gridCol>
                <a:gridCol w="4030901">
                  <a:extLst>
                    <a:ext uri="{9D8B030D-6E8A-4147-A177-3AD203B41FA5}">
                      <a16:colId xmlns:a16="http://schemas.microsoft.com/office/drawing/2014/main" val="1793398236"/>
                    </a:ext>
                  </a:extLst>
                </a:gridCol>
              </a:tblGrid>
              <a:tr h="2171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기능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기능 안내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6892847"/>
                  </a:ext>
                </a:extLst>
              </a:tr>
              <a:tr h="100770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회원가입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/>
                        <a:t>이메일</a:t>
                      </a:r>
                      <a:r>
                        <a:rPr lang="en-US" altLang="ko-KR" sz="1050" dirty="0"/>
                        <a:t>,</a:t>
                      </a:r>
                      <a:r>
                        <a:rPr lang="ko-KR" altLang="en-US" sz="1050" dirty="0"/>
                        <a:t> 비밀번호 입력 후 회원가입</a:t>
                      </a:r>
                      <a:endParaRPr lang="en-US" altLang="ko-KR" sz="1050" dirty="0"/>
                    </a:p>
                    <a:p>
                      <a:pPr latinLnBrk="1"/>
                      <a:r>
                        <a:rPr lang="ko-KR" altLang="en-US" sz="1050" dirty="0"/>
                        <a:t>또는 하단의 구글</a:t>
                      </a:r>
                      <a:r>
                        <a:rPr lang="en-US" altLang="ko-KR" sz="1050" dirty="0"/>
                        <a:t>,</a:t>
                      </a:r>
                      <a:r>
                        <a:rPr lang="ko-KR" altLang="en-US" sz="1050" dirty="0"/>
                        <a:t> 네이버 간편 가입을 통한 가입 가능</a:t>
                      </a:r>
                      <a:endParaRPr lang="en-US" altLang="ko-KR" sz="105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7819516"/>
                  </a:ext>
                </a:extLst>
              </a:tr>
            </a:tbl>
          </a:graphicData>
        </a:graphic>
      </p:graphicFrame>
      <p:pic>
        <p:nvPicPr>
          <p:cNvPr id="3" name="그림 2">
            <a:extLst>
              <a:ext uri="{FF2B5EF4-FFF2-40B4-BE49-F238E27FC236}">
                <a16:creationId xmlns:a16="http://schemas.microsoft.com/office/drawing/2014/main" id="{3BBBD931-6D73-E2C8-02B7-A3CF540F31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12" r="24324"/>
          <a:stretch/>
        </p:blipFill>
        <p:spPr>
          <a:xfrm>
            <a:off x="914401" y="74199"/>
            <a:ext cx="5998028" cy="6709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285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2094FE7-56C8-94FF-C02B-D89F2C5F57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타원 28">
            <a:extLst>
              <a:ext uri="{FF2B5EF4-FFF2-40B4-BE49-F238E27FC236}">
                <a16:creationId xmlns:a16="http://schemas.microsoft.com/office/drawing/2014/main" id="{AEAB8D33-1F86-F51F-E8D2-4F1A00FDA895}"/>
              </a:ext>
            </a:extLst>
          </p:cNvPr>
          <p:cNvSpPr/>
          <p:nvPr/>
        </p:nvSpPr>
        <p:spPr>
          <a:xfrm>
            <a:off x="-1690571" y="1738429"/>
            <a:ext cx="3381142" cy="338114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76200" dist="12700" dir="2700000" algn="tl" rotWithShape="0">
              <a:schemeClr val="accent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3684355-6F64-DA67-C86B-4C35084E1BA3}"/>
              </a:ext>
            </a:extLst>
          </p:cNvPr>
          <p:cNvSpPr txBox="1"/>
          <p:nvPr/>
        </p:nvSpPr>
        <p:spPr>
          <a:xfrm>
            <a:off x="9915556" y="106258"/>
            <a:ext cx="199285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ko-KR" altLang="en-US" sz="4800" dirty="0">
                <a:solidFill>
                  <a:schemeClr val="bg1"/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로그인</a:t>
            </a:r>
          </a:p>
        </p:txBody>
      </p:sp>
      <p:graphicFrame>
        <p:nvGraphicFramePr>
          <p:cNvPr id="2" name="표 4">
            <a:extLst>
              <a:ext uri="{FF2B5EF4-FFF2-40B4-BE49-F238E27FC236}">
                <a16:creationId xmlns:a16="http://schemas.microsoft.com/office/drawing/2014/main" id="{FBE61321-29E5-5D04-1540-FE1467906F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7803317"/>
              </p:ext>
            </p:extLst>
          </p:nvPr>
        </p:nvGraphicFramePr>
        <p:xfrm>
          <a:off x="7126393" y="1485724"/>
          <a:ext cx="4782016" cy="1259165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751115">
                  <a:extLst>
                    <a:ext uri="{9D8B030D-6E8A-4147-A177-3AD203B41FA5}">
                      <a16:colId xmlns:a16="http://schemas.microsoft.com/office/drawing/2014/main" val="1933612152"/>
                    </a:ext>
                  </a:extLst>
                </a:gridCol>
                <a:gridCol w="4030901">
                  <a:extLst>
                    <a:ext uri="{9D8B030D-6E8A-4147-A177-3AD203B41FA5}">
                      <a16:colId xmlns:a16="http://schemas.microsoft.com/office/drawing/2014/main" val="1793398236"/>
                    </a:ext>
                  </a:extLst>
                </a:gridCol>
              </a:tblGrid>
              <a:tr h="2171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기능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기능 안내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6892847"/>
                  </a:ext>
                </a:extLst>
              </a:tr>
              <a:tr h="100770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로그인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/>
                        <a:t>이메일 </a:t>
                      </a:r>
                      <a:r>
                        <a:rPr lang="en-US" altLang="ko-KR" sz="1050" dirty="0"/>
                        <a:t>,</a:t>
                      </a:r>
                      <a:r>
                        <a:rPr lang="ko-KR" altLang="en-US" sz="1050" dirty="0"/>
                        <a:t> 비밀번호 입력을 통한 로그인</a:t>
                      </a:r>
                      <a:endParaRPr lang="en-US" altLang="ko-KR" sz="1050" dirty="0"/>
                    </a:p>
                    <a:p>
                      <a:pPr latinLnBrk="1"/>
                      <a:r>
                        <a:rPr lang="ko-KR" altLang="en-US" sz="1050" dirty="0"/>
                        <a:t>기존에 등록한 구글계정</a:t>
                      </a:r>
                      <a:r>
                        <a:rPr lang="en-US" altLang="ko-KR" sz="1050" dirty="0"/>
                        <a:t>,</a:t>
                      </a:r>
                      <a:r>
                        <a:rPr lang="ko-KR" altLang="en-US" sz="1050" dirty="0"/>
                        <a:t> 네이버 계정을 통한 간편 로그인 지원</a:t>
                      </a:r>
                      <a:endParaRPr lang="en-US" altLang="ko-KR" sz="105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7819516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F225F8B1-5D07-105F-106A-C4BFDDEE8C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55" r="28288"/>
          <a:stretch/>
        </p:blipFill>
        <p:spPr>
          <a:xfrm>
            <a:off x="805543" y="106258"/>
            <a:ext cx="5936000" cy="6645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229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1247778-E082-B5ED-D880-1D5E8F62C8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타원 28">
            <a:extLst>
              <a:ext uri="{FF2B5EF4-FFF2-40B4-BE49-F238E27FC236}">
                <a16:creationId xmlns:a16="http://schemas.microsoft.com/office/drawing/2014/main" id="{A99CF3E4-C5AD-F78A-8C7C-5CE68DBD5212}"/>
              </a:ext>
            </a:extLst>
          </p:cNvPr>
          <p:cNvSpPr/>
          <p:nvPr/>
        </p:nvSpPr>
        <p:spPr>
          <a:xfrm>
            <a:off x="-1690571" y="1738429"/>
            <a:ext cx="3381142" cy="338114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76200" dist="12700" dir="2700000" algn="tl" rotWithShape="0">
              <a:schemeClr val="accent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A5CE742-4FBD-2297-F29D-915E07139AA9}"/>
              </a:ext>
            </a:extLst>
          </p:cNvPr>
          <p:cNvSpPr txBox="1"/>
          <p:nvPr/>
        </p:nvSpPr>
        <p:spPr>
          <a:xfrm>
            <a:off x="9203638" y="133296"/>
            <a:ext cx="259558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ko-KR" altLang="en-US" sz="4800" dirty="0">
                <a:solidFill>
                  <a:schemeClr val="bg1"/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기출문제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93178F0-25DA-C8AF-EE0C-760C91EC48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1989" y="0"/>
            <a:ext cx="46080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1372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6C3E859-CE70-ABE7-CABE-ECB3B5F233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타원 28">
            <a:extLst>
              <a:ext uri="{FF2B5EF4-FFF2-40B4-BE49-F238E27FC236}">
                <a16:creationId xmlns:a16="http://schemas.microsoft.com/office/drawing/2014/main" id="{C81D7CBA-1626-D649-5A00-14C301598D72}"/>
              </a:ext>
            </a:extLst>
          </p:cNvPr>
          <p:cNvSpPr/>
          <p:nvPr/>
        </p:nvSpPr>
        <p:spPr>
          <a:xfrm>
            <a:off x="-1690571" y="1738429"/>
            <a:ext cx="3381142" cy="338114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76200" dist="12700" dir="2700000" algn="tl" rotWithShape="0">
              <a:schemeClr val="accent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170ABC4-F078-7624-436E-E19656519E0C}"/>
              </a:ext>
            </a:extLst>
          </p:cNvPr>
          <p:cNvSpPr txBox="1"/>
          <p:nvPr/>
        </p:nvSpPr>
        <p:spPr>
          <a:xfrm>
            <a:off x="9423293" y="133296"/>
            <a:ext cx="27687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ko-KR" altLang="en-US" sz="4800" dirty="0">
                <a:solidFill>
                  <a:schemeClr val="bg1"/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기출 문제</a:t>
            </a:r>
          </a:p>
        </p:txBody>
      </p:sp>
      <p:graphicFrame>
        <p:nvGraphicFramePr>
          <p:cNvPr id="2" name="표 4">
            <a:extLst>
              <a:ext uri="{FF2B5EF4-FFF2-40B4-BE49-F238E27FC236}">
                <a16:creationId xmlns:a16="http://schemas.microsoft.com/office/drawing/2014/main" id="{AB66E181-A215-E034-C334-C6A61F0D31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9270279"/>
              </p:ext>
            </p:extLst>
          </p:nvPr>
        </p:nvGraphicFramePr>
        <p:xfrm>
          <a:off x="3357266" y="133296"/>
          <a:ext cx="4782016" cy="1033387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751115">
                  <a:extLst>
                    <a:ext uri="{9D8B030D-6E8A-4147-A177-3AD203B41FA5}">
                      <a16:colId xmlns:a16="http://schemas.microsoft.com/office/drawing/2014/main" val="1933612152"/>
                    </a:ext>
                  </a:extLst>
                </a:gridCol>
                <a:gridCol w="4030901">
                  <a:extLst>
                    <a:ext uri="{9D8B030D-6E8A-4147-A177-3AD203B41FA5}">
                      <a16:colId xmlns:a16="http://schemas.microsoft.com/office/drawing/2014/main" val="1793398236"/>
                    </a:ext>
                  </a:extLst>
                </a:gridCol>
              </a:tblGrid>
              <a:tr h="19512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기능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기능 안내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6892847"/>
                  </a:ext>
                </a:extLst>
              </a:tr>
              <a:tr h="78192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기출문제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/>
                        <a:t>카테고리별 자격증 모아보기</a:t>
                      </a:r>
                      <a:r>
                        <a:rPr lang="en-US" altLang="ko-KR" sz="1050" dirty="0"/>
                        <a:t>,</a:t>
                      </a:r>
                      <a:r>
                        <a:rPr lang="ko-KR" altLang="en-US" sz="1050" dirty="0"/>
                        <a:t> 검색창을 통한 자격증 검색 지원</a:t>
                      </a:r>
                      <a:endParaRPr lang="en-US" altLang="ko-KR" sz="105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7819516"/>
                  </a:ext>
                </a:extLst>
              </a:tr>
            </a:tbl>
          </a:graphicData>
        </a:graphic>
      </p:graphicFrame>
      <p:pic>
        <p:nvPicPr>
          <p:cNvPr id="3" name="그림 2">
            <a:extLst>
              <a:ext uri="{FF2B5EF4-FFF2-40B4-BE49-F238E27FC236}">
                <a16:creationId xmlns:a16="http://schemas.microsoft.com/office/drawing/2014/main" id="{B1C6CF80-0D83-299A-69E0-A54586F62A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8469" y="1430073"/>
            <a:ext cx="9735061" cy="5427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1818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00815A3-2EDB-5A56-7A12-EC6A18A192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타원 28">
            <a:extLst>
              <a:ext uri="{FF2B5EF4-FFF2-40B4-BE49-F238E27FC236}">
                <a16:creationId xmlns:a16="http://schemas.microsoft.com/office/drawing/2014/main" id="{FF990859-67C6-FAE3-F8B5-54DDAB5D7BD9}"/>
              </a:ext>
            </a:extLst>
          </p:cNvPr>
          <p:cNvSpPr/>
          <p:nvPr/>
        </p:nvSpPr>
        <p:spPr>
          <a:xfrm>
            <a:off x="-1690571" y="1738429"/>
            <a:ext cx="3381142" cy="338114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76200" dist="12700" dir="2700000" algn="tl" rotWithShape="0">
              <a:schemeClr val="accent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993122D-E5FD-92B9-789C-89F34D164F58}"/>
              </a:ext>
            </a:extLst>
          </p:cNvPr>
          <p:cNvSpPr txBox="1"/>
          <p:nvPr/>
        </p:nvSpPr>
        <p:spPr>
          <a:xfrm>
            <a:off x="9423293" y="133296"/>
            <a:ext cx="27687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ko-KR" altLang="en-US" sz="4800" dirty="0">
                <a:solidFill>
                  <a:schemeClr val="bg1"/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기출 문제</a:t>
            </a:r>
          </a:p>
        </p:txBody>
      </p:sp>
      <p:graphicFrame>
        <p:nvGraphicFramePr>
          <p:cNvPr id="2" name="표 4">
            <a:extLst>
              <a:ext uri="{FF2B5EF4-FFF2-40B4-BE49-F238E27FC236}">
                <a16:creationId xmlns:a16="http://schemas.microsoft.com/office/drawing/2014/main" id="{A7F056D4-60B5-126D-BE25-D951E6D736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7975891"/>
              </p:ext>
            </p:extLst>
          </p:nvPr>
        </p:nvGraphicFramePr>
        <p:xfrm>
          <a:off x="2935315" y="789591"/>
          <a:ext cx="6321368" cy="1033387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992902">
                  <a:extLst>
                    <a:ext uri="{9D8B030D-6E8A-4147-A177-3AD203B41FA5}">
                      <a16:colId xmlns:a16="http://schemas.microsoft.com/office/drawing/2014/main" val="1933612152"/>
                    </a:ext>
                  </a:extLst>
                </a:gridCol>
                <a:gridCol w="5328466">
                  <a:extLst>
                    <a:ext uri="{9D8B030D-6E8A-4147-A177-3AD203B41FA5}">
                      <a16:colId xmlns:a16="http://schemas.microsoft.com/office/drawing/2014/main" val="1793398236"/>
                    </a:ext>
                  </a:extLst>
                </a:gridCol>
              </a:tblGrid>
              <a:tr h="19512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기능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기능 안내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6892847"/>
                  </a:ext>
                </a:extLst>
              </a:tr>
              <a:tr h="78192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인기 자격증 기출문제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/>
                        <a:t>사용자들의 패턴 분석을 통해 최근 인기 있는 자격증 안내 및 바로가기 제공</a:t>
                      </a:r>
                      <a:endParaRPr lang="en-US" altLang="ko-KR" sz="105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7819516"/>
                  </a:ext>
                </a:extLst>
              </a:tr>
            </a:tbl>
          </a:graphicData>
        </a:graphic>
      </p:graphicFrame>
      <p:pic>
        <p:nvPicPr>
          <p:cNvPr id="6" name="그림 5">
            <a:extLst>
              <a:ext uri="{FF2B5EF4-FFF2-40B4-BE49-F238E27FC236}">
                <a16:creationId xmlns:a16="http://schemas.microsoft.com/office/drawing/2014/main" id="{593F2296-BD15-6BC6-1089-279435CF8CA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80317"/>
          <a:stretch/>
        </p:blipFill>
        <p:spPr>
          <a:xfrm>
            <a:off x="633262" y="2351313"/>
            <a:ext cx="10925475" cy="3200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921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094D7FD-0CB7-290E-DBF5-4FA65F6649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타원 28">
            <a:extLst>
              <a:ext uri="{FF2B5EF4-FFF2-40B4-BE49-F238E27FC236}">
                <a16:creationId xmlns:a16="http://schemas.microsoft.com/office/drawing/2014/main" id="{469847E0-9390-D962-06D7-2BEEF2B4EB17}"/>
              </a:ext>
            </a:extLst>
          </p:cNvPr>
          <p:cNvSpPr/>
          <p:nvPr/>
        </p:nvSpPr>
        <p:spPr>
          <a:xfrm>
            <a:off x="-1690571" y="1738429"/>
            <a:ext cx="3381142" cy="338114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76200" dist="12700" dir="2700000" algn="tl" rotWithShape="0">
              <a:schemeClr val="accent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E41EA9D5-0CA1-8E7A-338D-48C37DF6F4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8942" y="1189124"/>
            <a:ext cx="9347211" cy="521167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FA786F6-E2A0-B127-BF64-9E2873001AEF}"/>
              </a:ext>
            </a:extLst>
          </p:cNvPr>
          <p:cNvSpPr txBox="1"/>
          <p:nvPr/>
        </p:nvSpPr>
        <p:spPr>
          <a:xfrm>
            <a:off x="9423293" y="133296"/>
            <a:ext cx="27687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ko-KR" altLang="en-US" sz="4800" dirty="0">
                <a:solidFill>
                  <a:schemeClr val="bg1"/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기출 문제</a:t>
            </a:r>
          </a:p>
        </p:txBody>
      </p:sp>
    </p:spTree>
    <p:extLst>
      <p:ext uri="{BB962C8B-B14F-4D97-AF65-F5344CB8AC3E}">
        <p14:creationId xmlns:p14="http://schemas.microsoft.com/office/powerpoint/2010/main" val="2967029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48A3271-79B0-909E-47EA-FF6B2A4C12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타원 28">
            <a:extLst>
              <a:ext uri="{FF2B5EF4-FFF2-40B4-BE49-F238E27FC236}">
                <a16:creationId xmlns:a16="http://schemas.microsoft.com/office/drawing/2014/main" id="{76739924-B519-8B1E-E478-188E825A1154}"/>
              </a:ext>
            </a:extLst>
          </p:cNvPr>
          <p:cNvSpPr/>
          <p:nvPr/>
        </p:nvSpPr>
        <p:spPr>
          <a:xfrm>
            <a:off x="-1690571" y="1738429"/>
            <a:ext cx="3381142" cy="338114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76200" dist="12700" dir="2700000" algn="tl" rotWithShape="0">
              <a:schemeClr val="accent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E8AC0B-F6CB-60AC-3931-8B6CC5945975}"/>
              </a:ext>
            </a:extLst>
          </p:cNvPr>
          <p:cNvSpPr txBox="1"/>
          <p:nvPr/>
        </p:nvSpPr>
        <p:spPr>
          <a:xfrm>
            <a:off x="9423293" y="133296"/>
            <a:ext cx="27687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ko-KR" altLang="en-US" sz="4800" dirty="0">
                <a:solidFill>
                  <a:schemeClr val="bg1"/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기출 문제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0838D58-1574-FF31-6267-B2B1DB305B3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50000"/>
          <a:stretch/>
        </p:blipFill>
        <p:spPr>
          <a:xfrm>
            <a:off x="493824" y="212295"/>
            <a:ext cx="8726376" cy="6433410"/>
          </a:xfrm>
          <a:prstGeom prst="rect">
            <a:avLst/>
          </a:prstGeom>
        </p:spPr>
      </p:pic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A9064C83-E3DC-B6BC-C1BD-EC24D6D60B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484079"/>
              </p:ext>
            </p:extLst>
          </p:nvPr>
        </p:nvGraphicFramePr>
        <p:xfrm>
          <a:off x="7424058" y="3109539"/>
          <a:ext cx="4767942" cy="866811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748905">
                  <a:extLst>
                    <a:ext uri="{9D8B030D-6E8A-4147-A177-3AD203B41FA5}">
                      <a16:colId xmlns:a16="http://schemas.microsoft.com/office/drawing/2014/main" val="1933612152"/>
                    </a:ext>
                  </a:extLst>
                </a:gridCol>
                <a:gridCol w="4019037">
                  <a:extLst>
                    <a:ext uri="{9D8B030D-6E8A-4147-A177-3AD203B41FA5}">
                      <a16:colId xmlns:a16="http://schemas.microsoft.com/office/drawing/2014/main" val="1793398236"/>
                    </a:ext>
                  </a:extLst>
                </a:gridCol>
              </a:tblGrid>
              <a:tr h="2156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기능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기능 안내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6892847"/>
                  </a:ext>
                </a:extLst>
              </a:tr>
              <a:tr h="61535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기출문제 </a:t>
                      </a:r>
                      <a:endParaRPr lang="en-US" altLang="ko-KR" sz="1050" dirty="0"/>
                    </a:p>
                    <a:p>
                      <a:pPr algn="ctr" latinLnBrk="1"/>
                      <a:r>
                        <a:rPr lang="ko-KR" altLang="en-US" sz="1050" dirty="0"/>
                        <a:t>상세 화면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/>
                        <a:t>자격증을 선택하여 기출문제 상세화면으로 진입</a:t>
                      </a:r>
                      <a:endParaRPr lang="en-US" altLang="ko-KR" sz="1050" dirty="0"/>
                    </a:p>
                    <a:p>
                      <a:pPr latinLnBrk="1"/>
                      <a:r>
                        <a:rPr lang="ko-KR" altLang="en-US" sz="1050" dirty="0"/>
                        <a:t>출제 확률에 따라 다른 색상으로 구분 </a:t>
                      </a:r>
                      <a:endParaRPr lang="en-US" altLang="ko-KR" sz="1050" dirty="0"/>
                    </a:p>
                    <a:p>
                      <a:pPr latinLnBrk="1"/>
                      <a:r>
                        <a:rPr lang="ko-KR" altLang="en-US" sz="1050" dirty="0"/>
                        <a:t>모의고사 시작하기 버튼을 통해 바로 시험 응시도 가능</a:t>
                      </a:r>
                      <a:endParaRPr lang="en-US" altLang="ko-KR" sz="105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78195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30207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FD096B7-F6D1-5F85-7201-A411969F4F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타원 28">
            <a:extLst>
              <a:ext uri="{FF2B5EF4-FFF2-40B4-BE49-F238E27FC236}">
                <a16:creationId xmlns:a16="http://schemas.microsoft.com/office/drawing/2014/main" id="{A5B6051C-4F30-6555-C028-59B2C2BF968A}"/>
              </a:ext>
            </a:extLst>
          </p:cNvPr>
          <p:cNvSpPr/>
          <p:nvPr/>
        </p:nvSpPr>
        <p:spPr>
          <a:xfrm>
            <a:off x="-1690571" y="1738429"/>
            <a:ext cx="3381142" cy="338114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76200" dist="12700" dir="2700000" algn="tl" rotWithShape="0">
              <a:schemeClr val="accent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2EE4410-11DA-F525-E9B7-AB96479618FD}"/>
              </a:ext>
            </a:extLst>
          </p:cNvPr>
          <p:cNvSpPr txBox="1"/>
          <p:nvPr/>
        </p:nvSpPr>
        <p:spPr>
          <a:xfrm>
            <a:off x="9423293" y="133296"/>
            <a:ext cx="27687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ko-KR" altLang="en-US" sz="4800" dirty="0">
                <a:solidFill>
                  <a:schemeClr val="bg1"/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기출 문제</a:t>
            </a: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D59A6EB7-ECE6-8E42-B8ED-9C155AF74B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4305187"/>
              </p:ext>
            </p:extLst>
          </p:nvPr>
        </p:nvGraphicFramePr>
        <p:xfrm>
          <a:off x="3461657" y="5310761"/>
          <a:ext cx="5704113" cy="866811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895950">
                  <a:extLst>
                    <a:ext uri="{9D8B030D-6E8A-4147-A177-3AD203B41FA5}">
                      <a16:colId xmlns:a16="http://schemas.microsoft.com/office/drawing/2014/main" val="1933612152"/>
                    </a:ext>
                  </a:extLst>
                </a:gridCol>
                <a:gridCol w="4808163">
                  <a:extLst>
                    <a:ext uri="{9D8B030D-6E8A-4147-A177-3AD203B41FA5}">
                      <a16:colId xmlns:a16="http://schemas.microsoft.com/office/drawing/2014/main" val="1793398236"/>
                    </a:ext>
                  </a:extLst>
                </a:gridCol>
              </a:tblGrid>
              <a:tr h="2156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기능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기능 안내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6892847"/>
                  </a:ext>
                </a:extLst>
              </a:tr>
              <a:tr h="61535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시험 </a:t>
                      </a:r>
                      <a:r>
                        <a:rPr lang="ko-KR" altLang="en-US" sz="1050" dirty="0" err="1"/>
                        <a:t>회차별</a:t>
                      </a:r>
                      <a:endParaRPr lang="en-US" altLang="ko-KR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/>
                        <a:t>시험 </a:t>
                      </a:r>
                      <a:r>
                        <a:rPr lang="ko-KR" altLang="en-US" sz="1050" dirty="0" err="1"/>
                        <a:t>회차별</a:t>
                      </a:r>
                      <a:r>
                        <a:rPr lang="ko-KR" altLang="en-US" sz="1050" dirty="0"/>
                        <a:t> 문제 모아보기</a:t>
                      </a:r>
                      <a:endParaRPr lang="en-US" altLang="ko-KR" sz="105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7819516"/>
                  </a:ext>
                </a:extLst>
              </a:tr>
            </a:tbl>
          </a:graphicData>
        </a:graphic>
      </p:graphicFrame>
      <p:pic>
        <p:nvPicPr>
          <p:cNvPr id="3" name="그림 2">
            <a:extLst>
              <a:ext uri="{FF2B5EF4-FFF2-40B4-BE49-F238E27FC236}">
                <a16:creationId xmlns:a16="http://schemas.microsoft.com/office/drawing/2014/main" id="{BE736D0E-FBBF-8E0C-6BAE-80A4F8AF2D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670" y="1547239"/>
            <a:ext cx="9890146" cy="3311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665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D98ACB0-3B4A-DF3E-9DB5-15701F3B1BC7}"/>
              </a:ext>
            </a:extLst>
          </p:cNvPr>
          <p:cNvSpPr txBox="1"/>
          <p:nvPr/>
        </p:nvSpPr>
        <p:spPr>
          <a:xfrm>
            <a:off x="691888" y="516746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목차</a:t>
            </a: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BC362457-61FA-2AF6-117F-AFF7BCA8C5BC}"/>
              </a:ext>
            </a:extLst>
          </p:cNvPr>
          <p:cNvGrpSpPr/>
          <p:nvPr/>
        </p:nvGrpSpPr>
        <p:grpSpPr>
          <a:xfrm>
            <a:off x="691888" y="2883366"/>
            <a:ext cx="1484702" cy="1091268"/>
            <a:chOff x="5253582" y="1414193"/>
            <a:chExt cx="1484702" cy="1091268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35EA9F5-D881-6C82-B6ED-3E1CA338B68F}"/>
                </a:ext>
              </a:extLst>
            </p:cNvPr>
            <p:cNvSpPr txBox="1"/>
            <p:nvPr/>
          </p:nvSpPr>
          <p:spPr>
            <a:xfrm>
              <a:off x="5253582" y="1414193"/>
              <a:ext cx="45076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chemeClr val="bg1"/>
                  </a:solidFill>
                  <a:latin typeface="Hakgyoansim YeohaengOTF R" panose="02020603020101020101" pitchFamily="18" charset="-127"/>
                  <a:ea typeface="Hakgyoansim YeohaengOTF R" panose="02020603020101020101" pitchFamily="18" charset="-127"/>
                </a:rPr>
                <a:t>1</a:t>
              </a:r>
              <a:endParaRPr lang="ko-KR" altLang="en-US" sz="3600" b="1" dirty="0">
                <a:solidFill>
                  <a:schemeClr val="bg1"/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80EAA61-A415-E6CA-0CC8-A93ED9012C94}"/>
                </a:ext>
              </a:extLst>
            </p:cNvPr>
            <p:cNvSpPr txBox="1"/>
            <p:nvPr/>
          </p:nvSpPr>
          <p:spPr>
            <a:xfrm>
              <a:off x="5253582" y="2043796"/>
              <a:ext cx="148470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>
                  <a:solidFill>
                    <a:schemeClr val="bg1"/>
                  </a:solidFill>
                  <a:latin typeface="Hakgyoansim YeohaengOTF R" panose="02020603020101020101" pitchFamily="18" charset="-127"/>
                  <a:ea typeface="Hakgyoansim YeohaengOTF R" panose="02020603020101020101" pitchFamily="18" charset="-127"/>
                </a:rPr>
                <a:t>설계 목적</a:t>
              </a: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E63B949-53A8-5C27-5748-F841FEAB88A0}"/>
              </a:ext>
            </a:extLst>
          </p:cNvPr>
          <p:cNvGrpSpPr/>
          <p:nvPr/>
        </p:nvGrpSpPr>
        <p:grpSpPr>
          <a:xfrm>
            <a:off x="3183123" y="2883366"/>
            <a:ext cx="2784737" cy="1091268"/>
            <a:chOff x="5253582" y="1414193"/>
            <a:chExt cx="2784737" cy="109126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357C429-D02E-071D-BE9E-4EDB1ABA8484}"/>
                </a:ext>
              </a:extLst>
            </p:cNvPr>
            <p:cNvSpPr txBox="1"/>
            <p:nvPr/>
          </p:nvSpPr>
          <p:spPr>
            <a:xfrm>
              <a:off x="5253582" y="1414193"/>
              <a:ext cx="52931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chemeClr val="bg1"/>
                  </a:solidFill>
                  <a:latin typeface="Hakgyoansim YeohaengOTF R" panose="02020603020101020101" pitchFamily="18" charset="-127"/>
                  <a:ea typeface="Hakgyoansim YeohaengOTF R" panose="02020603020101020101" pitchFamily="18" charset="-127"/>
                </a:rPr>
                <a:t>2</a:t>
              </a:r>
              <a:endParaRPr lang="ko-KR" altLang="en-US" sz="3600" b="1" dirty="0">
                <a:solidFill>
                  <a:schemeClr val="bg1"/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5E62D90-E49A-734C-FD5D-DF34B8816DAA}"/>
                </a:ext>
              </a:extLst>
            </p:cNvPr>
            <p:cNvSpPr txBox="1"/>
            <p:nvPr/>
          </p:nvSpPr>
          <p:spPr>
            <a:xfrm>
              <a:off x="5253582" y="2043796"/>
              <a:ext cx="278473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>
                  <a:solidFill>
                    <a:schemeClr val="bg1"/>
                  </a:solidFill>
                  <a:latin typeface="Hakgyoansim YeohaengOTF R" panose="02020603020101020101" pitchFamily="18" charset="-127"/>
                  <a:ea typeface="Hakgyoansim YeohaengOTF R" panose="02020603020101020101" pitchFamily="18" charset="-127"/>
                </a:rPr>
                <a:t>사이트 설계도 발표</a:t>
              </a: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94540432-8DEB-80B0-D7C1-79A6E826EC9B}"/>
              </a:ext>
            </a:extLst>
          </p:cNvPr>
          <p:cNvGrpSpPr/>
          <p:nvPr/>
        </p:nvGrpSpPr>
        <p:grpSpPr>
          <a:xfrm>
            <a:off x="6349272" y="2883366"/>
            <a:ext cx="2100255" cy="1091268"/>
            <a:chOff x="5253582" y="1414193"/>
            <a:chExt cx="2100255" cy="109126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617B0206-2BCE-D5ED-2009-9C537174032A}"/>
                </a:ext>
              </a:extLst>
            </p:cNvPr>
            <p:cNvSpPr txBox="1"/>
            <p:nvPr/>
          </p:nvSpPr>
          <p:spPr>
            <a:xfrm>
              <a:off x="5253582" y="1414193"/>
              <a:ext cx="53572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chemeClr val="bg1"/>
                  </a:solidFill>
                  <a:latin typeface="Hakgyoansim YeohaengOTF R" panose="02020603020101020101" pitchFamily="18" charset="-127"/>
                  <a:ea typeface="Hakgyoansim YeohaengOTF R" panose="02020603020101020101" pitchFamily="18" charset="-127"/>
                </a:rPr>
                <a:t>3</a:t>
              </a:r>
              <a:endParaRPr lang="ko-KR" altLang="en-US" sz="3600" b="1" dirty="0">
                <a:solidFill>
                  <a:schemeClr val="bg1"/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3D3392B-9EC2-95C3-A72B-152340AA5B1E}"/>
                </a:ext>
              </a:extLst>
            </p:cNvPr>
            <p:cNvSpPr txBox="1"/>
            <p:nvPr/>
          </p:nvSpPr>
          <p:spPr>
            <a:xfrm>
              <a:off x="5253582" y="2043796"/>
              <a:ext cx="210025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>
                  <a:solidFill>
                    <a:schemeClr val="bg1"/>
                  </a:solidFill>
                  <a:latin typeface="Hakgyoansim YeohaengOTF R" panose="02020603020101020101" pitchFamily="18" charset="-127"/>
                  <a:ea typeface="Hakgyoansim YeohaengOTF R" panose="02020603020101020101" pitchFamily="18" charset="-127"/>
                </a:rPr>
                <a:t>보완 필요사항</a:t>
              </a: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8A3A971F-ED00-513F-4FEF-F0F6D7182FE5}"/>
              </a:ext>
            </a:extLst>
          </p:cNvPr>
          <p:cNvGrpSpPr/>
          <p:nvPr/>
        </p:nvGrpSpPr>
        <p:grpSpPr>
          <a:xfrm>
            <a:off x="9177964" y="2883366"/>
            <a:ext cx="800219" cy="1091268"/>
            <a:chOff x="5253582" y="1414193"/>
            <a:chExt cx="800219" cy="1091268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E639F643-8E28-249A-7C5B-A2A8BB3E0682}"/>
                </a:ext>
              </a:extLst>
            </p:cNvPr>
            <p:cNvSpPr txBox="1"/>
            <p:nvPr/>
          </p:nvSpPr>
          <p:spPr>
            <a:xfrm>
              <a:off x="5253582" y="1414193"/>
              <a:ext cx="53732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chemeClr val="bg1"/>
                  </a:solidFill>
                  <a:latin typeface="Hakgyoansim YeohaengOTF R" panose="02020603020101020101" pitchFamily="18" charset="-127"/>
                  <a:ea typeface="Hakgyoansim YeohaengOTF R" panose="02020603020101020101" pitchFamily="18" charset="-127"/>
                </a:rPr>
                <a:t>4</a:t>
              </a:r>
              <a:endParaRPr lang="ko-KR" altLang="en-US" sz="3600" b="1" dirty="0">
                <a:solidFill>
                  <a:schemeClr val="bg1"/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08C59C0-2ED6-6FD5-50B4-6A5DD4AFA014}"/>
                </a:ext>
              </a:extLst>
            </p:cNvPr>
            <p:cNvSpPr txBox="1"/>
            <p:nvPr/>
          </p:nvSpPr>
          <p:spPr>
            <a:xfrm>
              <a:off x="5253582" y="2043796"/>
              <a:ext cx="8002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>
                  <a:solidFill>
                    <a:schemeClr val="bg1"/>
                  </a:solidFill>
                  <a:latin typeface="Hakgyoansim YeohaengOTF R" panose="02020603020101020101" pitchFamily="18" charset="-127"/>
                  <a:ea typeface="Hakgyoansim YeohaengOTF R" panose="02020603020101020101" pitchFamily="18" charset="-127"/>
                </a:rPr>
                <a:t>질문</a:t>
              </a:r>
            </a:p>
          </p:txBody>
        </p:sp>
      </p:grpSp>
      <p:sp>
        <p:nvSpPr>
          <p:cNvPr id="29" name="타원 28">
            <a:extLst>
              <a:ext uri="{FF2B5EF4-FFF2-40B4-BE49-F238E27FC236}">
                <a16:creationId xmlns:a16="http://schemas.microsoft.com/office/drawing/2014/main" id="{588F49B5-9946-D7D8-182D-8049A1C4A52F}"/>
              </a:ext>
            </a:extLst>
          </p:cNvPr>
          <p:cNvSpPr/>
          <p:nvPr/>
        </p:nvSpPr>
        <p:spPr>
          <a:xfrm>
            <a:off x="4405429" y="-2279621"/>
            <a:ext cx="3381142" cy="3381142"/>
          </a:xfrm>
          <a:prstGeom prst="ellipse">
            <a:avLst/>
          </a:prstGeom>
          <a:solidFill>
            <a:schemeClr val="accent3">
              <a:lumMod val="50000"/>
            </a:schemeClr>
          </a:solidFill>
          <a:ln>
            <a:noFill/>
          </a:ln>
          <a:effectLst>
            <a:outerShdw blurRad="50800" dist="12700" dir="2700000" algn="tl" rotWithShape="0">
              <a:schemeClr val="accent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9786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E61ADC5-EBA4-7602-CC6D-7E1DB4FFFB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타원 28">
            <a:extLst>
              <a:ext uri="{FF2B5EF4-FFF2-40B4-BE49-F238E27FC236}">
                <a16:creationId xmlns:a16="http://schemas.microsoft.com/office/drawing/2014/main" id="{3B3F4AB5-5FE2-68A6-3E76-0D79EA191324}"/>
              </a:ext>
            </a:extLst>
          </p:cNvPr>
          <p:cNvSpPr/>
          <p:nvPr/>
        </p:nvSpPr>
        <p:spPr>
          <a:xfrm>
            <a:off x="-1690571" y="1738429"/>
            <a:ext cx="3381142" cy="338114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76200" dist="12700" dir="2700000" algn="tl" rotWithShape="0">
              <a:schemeClr val="accent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5D0940-BD3D-71BD-1CA8-585EA63DE65B}"/>
              </a:ext>
            </a:extLst>
          </p:cNvPr>
          <p:cNvSpPr txBox="1"/>
          <p:nvPr/>
        </p:nvSpPr>
        <p:spPr>
          <a:xfrm>
            <a:off x="9532153" y="133296"/>
            <a:ext cx="259558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ko-KR" altLang="en-US" sz="4800" dirty="0">
                <a:solidFill>
                  <a:schemeClr val="bg1"/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모의고사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38062DB-844E-2DF0-E180-676DE62F5D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793" y="964293"/>
            <a:ext cx="9539184" cy="5492779"/>
          </a:xfrm>
          <a:prstGeom prst="rect">
            <a:avLst/>
          </a:prstGeom>
        </p:spPr>
      </p:pic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49E60643-0632-6368-02CC-1B5EBF29BF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0115430"/>
              </p:ext>
            </p:extLst>
          </p:nvPr>
        </p:nvGraphicFramePr>
        <p:xfrm>
          <a:off x="5508171" y="5904593"/>
          <a:ext cx="5704113" cy="866811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895950">
                  <a:extLst>
                    <a:ext uri="{9D8B030D-6E8A-4147-A177-3AD203B41FA5}">
                      <a16:colId xmlns:a16="http://schemas.microsoft.com/office/drawing/2014/main" val="1933612152"/>
                    </a:ext>
                  </a:extLst>
                </a:gridCol>
                <a:gridCol w="4808163">
                  <a:extLst>
                    <a:ext uri="{9D8B030D-6E8A-4147-A177-3AD203B41FA5}">
                      <a16:colId xmlns:a16="http://schemas.microsoft.com/office/drawing/2014/main" val="1793398236"/>
                    </a:ext>
                  </a:extLst>
                </a:gridCol>
              </a:tblGrid>
              <a:tr h="2156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기능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기능 안내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6892847"/>
                  </a:ext>
                </a:extLst>
              </a:tr>
              <a:tr h="61535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모의고사</a:t>
                      </a:r>
                      <a:endParaRPr lang="en-US" altLang="ko-KR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/>
                        <a:t>실제시험 시간대로 모의고사를 풀어볼 수 있는 기능</a:t>
                      </a:r>
                      <a:endParaRPr lang="en-US" altLang="ko-KR" sz="1050" dirty="0"/>
                    </a:p>
                    <a:p>
                      <a:pPr latinLnBrk="1"/>
                      <a:r>
                        <a:rPr lang="en-US" altLang="ko-KR" sz="1050" dirty="0"/>
                        <a:t>1</a:t>
                      </a:r>
                      <a:r>
                        <a:rPr lang="ko-KR" altLang="en-US" sz="1050" dirty="0"/>
                        <a:t>페이지에 </a:t>
                      </a:r>
                      <a:r>
                        <a:rPr lang="en-US" altLang="ko-KR" sz="1050" dirty="0"/>
                        <a:t>20</a:t>
                      </a:r>
                      <a:r>
                        <a:rPr lang="ko-KR" altLang="en-US" sz="1050" dirty="0"/>
                        <a:t>문항씩 보여주고 이후 하단에 다음 페이지로 넘어갈 수 있는 버튼 </a:t>
                      </a:r>
                      <a:endParaRPr lang="en-US" altLang="ko-KR" sz="105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78195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10596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A4C70FD-9CBF-8E8A-8C8A-B73E4BFC81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타원 28">
            <a:extLst>
              <a:ext uri="{FF2B5EF4-FFF2-40B4-BE49-F238E27FC236}">
                <a16:creationId xmlns:a16="http://schemas.microsoft.com/office/drawing/2014/main" id="{4133E7D1-B7D9-1FB1-D373-978E3DD8ABCD}"/>
              </a:ext>
            </a:extLst>
          </p:cNvPr>
          <p:cNvSpPr/>
          <p:nvPr/>
        </p:nvSpPr>
        <p:spPr>
          <a:xfrm>
            <a:off x="-1690571" y="1738429"/>
            <a:ext cx="3381142" cy="338114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76200" dist="12700" dir="2700000" algn="tl" rotWithShape="0">
              <a:schemeClr val="accent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08D66DA-2CB4-6C73-43D3-DCF942C04105}"/>
              </a:ext>
            </a:extLst>
          </p:cNvPr>
          <p:cNvSpPr txBox="1"/>
          <p:nvPr/>
        </p:nvSpPr>
        <p:spPr>
          <a:xfrm>
            <a:off x="9575696" y="133296"/>
            <a:ext cx="259558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ko-KR" altLang="en-US" sz="4800" dirty="0">
                <a:solidFill>
                  <a:schemeClr val="bg1"/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모의고사</a:t>
            </a: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BB41BC91-19F1-33D4-4AE7-5E8EA7A8F7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4205223"/>
              </p:ext>
            </p:extLst>
          </p:nvPr>
        </p:nvGraphicFramePr>
        <p:xfrm>
          <a:off x="3494314" y="5857893"/>
          <a:ext cx="5704113" cy="690965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895950">
                  <a:extLst>
                    <a:ext uri="{9D8B030D-6E8A-4147-A177-3AD203B41FA5}">
                      <a16:colId xmlns:a16="http://schemas.microsoft.com/office/drawing/2014/main" val="1933612152"/>
                    </a:ext>
                  </a:extLst>
                </a:gridCol>
                <a:gridCol w="4808163">
                  <a:extLst>
                    <a:ext uri="{9D8B030D-6E8A-4147-A177-3AD203B41FA5}">
                      <a16:colId xmlns:a16="http://schemas.microsoft.com/office/drawing/2014/main" val="1793398236"/>
                    </a:ext>
                  </a:extLst>
                </a:gridCol>
              </a:tblGrid>
              <a:tr h="17960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기능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기능 안내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6892847"/>
                  </a:ext>
                </a:extLst>
              </a:tr>
              <a:tr h="43950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합격화면</a:t>
                      </a:r>
                      <a:endParaRPr lang="en-US" altLang="ko-KR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/>
                        <a:t>점수에 따른 합격 화면 표시</a:t>
                      </a:r>
                      <a:endParaRPr lang="en-US" altLang="ko-KR" sz="105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7819516"/>
                  </a:ext>
                </a:extLst>
              </a:tr>
            </a:tbl>
          </a:graphicData>
        </a:graphic>
      </p:graphicFrame>
      <p:pic>
        <p:nvPicPr>
          <p:cNvPr id="7" name="그림 6">
            <a:extLst>
              <a:ext uri="{FF2B5EF4-FFF2-40B4-BE49-F238E27FC236}">
                <a16:creationId xmlns:a16="http://schemas.microsoft.com/office/drawing/2014/main" id="{AF4D8451-892A-CB15-FB1A-4658081330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428885"/>
            <a:ext cx="9274629" cy="5340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175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2EE1C10-499A-F778-5A2F-06C232C374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타원 28">
            <a:extLst>
              <a:ext uri="{FF2B5EF4-FFF2-40B4-BE49-F238E27FC236}">
                <a16:creationId xmlns:a16="http://schemas.microsoft.com/office/drawing/2014/main" id="{491011AA-38E3-F98E-43E0-BE1F8AF245D0}"/>
              </a:ext>
            </a:extLst>
          </p:cNvPr>
          <p:cNvSpPr/>
          <p:nvPr/>
        </p:nvSpPr>
        <p:spPr>
          <a:xfrm>
            <a:off x="-1690571" y="1738429"/>
            <a:ext cx="3381142" cy="338114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76200" dist="12700" dir="2700000" algn="tl" rotWithShape="0">
              <a:schemeClr val="accent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FB461A9-E1D6-F5AD-18AC-63DAFE336B44}"/>
              </a:ext>
            </a:extLst>
          </p:cNvPr>
          <p:cNvSpPr txBox="1"/>
          <p:nvPr/>
        </p:nvSpPr>
        <p:spPr>
          <a:xfrm>
            <a:off x="9596418" y="59738"/>
            <a:ext cx="259558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ko-KR" altLang="en-US" sz="4800" dirty="0">
                <a:solidFill>
                  <a:schemeClr val="bg1"/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모의고사</a:t>
            </a: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ECD80C0E-CFCE-6E7A-D050-2A100C1745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5576687"/>
              </p:ext>
            </p:extLst>
          </p:nvPr>
        </p:nvGraphicFramePr>
        <p:xfrm>
          <a:off x="4876799" y="5991189"/>
          <a:ext cx="5704113" cy="866811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895950">
                  <a:extLst>
                    <a:ext uri="{9D8B030D-6E8A-4147-A177-3AD203B41FA5}">
                      <a16:colId xmlns:a16="http://schemas.microsoft.com/office/drawing/2014/main" val="1933612152"/>
                    </a:ext>
                  </a:extLst>
                </a:gridCol>
                <a:gridCol w="4808163">
                  <a:extLst>
                    <a:ext uri="{9D8B030D-6E8A-4147-A177-3AD203B41FA5}">
                      <a16:colId xmlns:a16="http://schemas.microsoft.com/office/drawing/2014/main" val="1793398236"/>
                    </a:ext>
                  </a:extLst>
                </a:gridCol>
              </a:tblGrid>
              <a:tr h="2156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기능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기능 안내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6892847"/>
                  </a:ext>
                </a:extLst>
              </a:tr>
              <a:tr h="61535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불합격 화면</a:t>
                      </a:r>
                      <a:endParaRPr lang="en-US" altLang="ko-KR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/>
                        <a:t>불합격 화면 예시</a:t>
                      </a:r>
                      <a:endParaRPr lang="en-US" altLang="ko-KR" sz="1050" dirty="0"/>
                    </a:p>
                    <a:p>
                      <a:pPr latinLnBrk="1"/>
                      <a:r>
                        <a:rPr lang="ko-KR" altLang="en-US" sz="1050" dirty="0"/>
                        <a:t>오답 확인하기 버튼을 통해 오답 및 정답 확인 가능</a:t>
                      </a:r>
                      <a:endParaRPr lang="en-US" altLang="ko-KR" sz="105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7819516"/>
                  </a:ext>
                </a:extLst>
              </a:tr>
            </a:tbl>
          </a:graphicData>
        </a:graphic>
      </p:graphicFrame>
      <p:pic>
        <p:nvPicPr>
          <p:cNvPr id="3" name="그림 2">
            <a:extLst>
              <a:ext uri="{FF2B5EF4-FFF2-40B4-BE49-F238E27FC236}">
                <a16:creationId xmlns:a16="http://schemas.microsoft.com/office/drawing/2014/main" id="{00A1D709-CD5A-B981-EF98-E83ADAC8CE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084" y="475237"/>
            <a:ext cx="9579429" cy="5515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733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36FFEBB-47D0-A817-33D9-9A4AAD9878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타원 28">
            <a:extLst>
              <a:ext uri="{FF2B5EF4-FFF2-40B4-BE49-F238E27FC236}">
                <a16:creationId xmlns:a16="http://schemas.microsoft.com/office/drawing/2014/main" id="{BD263ED8-6F09-2A28-6240-795152EFDF64}"/>
              </a:ext>
            </a:extLst>
          </p:cNvPr>
          <p:cNvSpPr/>
          <p:nvPr/>
        </p:nvSpPr>
        <p:spPr>
          <a:xfrm>
            <a:off x="-1690571" y="1738429"/>
            <a:ext cx="3381142" cy="338114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76200" dist="12700" dir="2700000" algn="tl" rotWithShape="0">
              <a:schemeClr val="accent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B234C2D-D6AA-6E5A-F932-5FC29BE6C8D1}"/>
              </a:ext>
            </a:extLst>
          </p:cNvPr>
          <p:cNvSpPr txBox="1"/>
          <p:nvPr/>
        </p:nvSpPr>
        <p:spPr>
          <a:xfrm>
            <a:off x="9596418" y="112526"/>
            <a:ext cx="259558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ko-KR" altLang="en-US" sz="4800" dirty="0">
                <a:solidFill>
                  <a:schemeClr val="bg1"/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모의고사</a:t>
            </a: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7B0C6A98-5C3E-1FA9-ADAC-09731BC634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7007472"/>
              </p:ext>
            </p:extLst>
          </p:nvPr>
        </p:nvGraphicFramePr>
        <p:xfrm>
          <a:off x="3962401" y="5978979"/>
          <a:ext cx="5704113" cy="866811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895950">
                  <a:extLst>
                    <a:ext uri="{9D8B030D-6E8A-4147-A177-3AD203B41FA5}">
                      <a16:colId xmlns:a16="http://schemas.microsoft.com/office/drawing/2014/main" val="1933612152"/>
                    </a:ext>
                  </a:extLst>
                </a:gridCol>
                <a:gridCol w="4808163">
                  <a:extLst>
                    <a:ext uri="{9D8B030D-6E8A-4147-A177-3AD203B41FA5}">
                      <a16:colId xmlns:a16="http://schemas.microsoft.com/office/drawing/2014/main" val="1793398236"/>
                    </a:ext>
                  </a:extLst>
                </a:gridCol>
              </a:tblGrid>
              <a:tr h="2156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기능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기능 안내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6892847"/>
                  </a:ext>
                </a:extLst>
              </a:tr>
              <a:tr h="61535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오답확인</a:t>
                      </a:r>
                      <a:endParaRPr lang="en-US" altLang="ko-KR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/>
                        <a:t>오답 확인 및 </a:t>
                      </a:r>
                      <a:r>
                        <a:rPr lang="ko-KR" altLang="en-US" sz="1050" dirty="0" err="1"/>
                        <a:t>오답일경우</a:t>
                      </a:r>
                      <a:r>
                        <a:rPr lang="ko-KR" altLang="en-US" sz="1050" dirty="0"/>
                        <a:t> 정답과 해설 제공</a:t>
                      </a:r>
                      <a:endParaRPr lang="en-US" altLang="ko-KR" sz="105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7819516"/>
                  </a:ext>
                </a:extLst>
              </a:tr>
            </a:tbl>
          </a:graphicData>
        </a:graphic>
      </p:graphicFrame>
      <p:pic>
        <p:nvPicPr>
          <p:cNvPr id="3" name="그림 2">
            <a:extLst>
              <a:ext uri="{FF2B5EF4-FFF2-40B4-BE49-F238E27FC236}">
                <a16:creationId xmlns:a16="http://schemas.microsoft.com/office/drawing/2014/main" id="{5B440E98-669E-906B-7949-A906EE57C9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114" y="528025"/>
            <a:ext cx="9296400" cy="5352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345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293444D-36F4-7513-3EBD-22EC5A4C93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타원 28">
            <a:extLst>
              <a:ext uri="{FF2B5EF4-FFF2-40B4-BE49-F238E27FC236}">
                <a16:creationId xmlns:a16="http://schemas.microsoft.com/office/drawing/2014/main" id="{12178DD4-64EE-A4D6-F901-ADBF0B51B404}"/>
              </a:ext>
            </a:extLst>
          </p:cNvPr>
          <p:cNvSpPr/>
          <p:nvPr/>
        </p:nvSpPr>
        <p:spPr>
          <a:xfrm>
            <a:off x="-1690571" y="1738429"/>
            <a:ext cx="3381142" cy="338114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76200" dist="12700" dir="2700000" algn="tl" rotWithShape="0">
              <a:schemeClr val="accent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9A2014F-7575-8621-86D5-675E50BC168B}"/>
              </a:ext>
            </a:extLst>
          </p:cNvPr>
          <p:cNvSpPr txBox="1"/>
          <p:nvPr/>
        </p:nvSpPr>
        <p:spPr>
          <a:xfrm>
            <a:off x="9596418" y="112526"/>
            <a:ext cx="259558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ko-KR" altLang="en-US" sz="4800" dirty="0">
                <a:solidFill>
                  <a:schemeClr val="bg1"/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시험일정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8DC274E-4BCE-377C-B400-1BD36EBD59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942" y="103840"/>
            <a:ext cx="8175171" cy="6320754"/>
          </a:xfrm>
          <a:prstGeom prst="rect">
            <a:avLst/>
          </a:prstGeom>
        </p:spPr>
      </p:pic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2A443A11-2FB6-C538-B7CA-9551A3A0D8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8573805"/>
              </p:ext>
            </p:extLst>
          </p:nvPr>
        </p:nvGraphicFramePr>
        <p:xfrm>
          <a:off x="5190096" y="5557783"/>
          <a:ext cx="5704113" cy="866811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895950">
                  <a:extLst>
                    <a:ext uri="{9D8B030D-6E8A-4147-A177-3AD203B41FA5}">
                      <a16:colId xmlns:a16="http://schemas.microsoft.com/office/drawing/2014/main" val="1933612152"/>
                    </a:ext>
                  </a:extLst>
                </a:gridCol>
                <a:gridCol w="4808163">
                  <a:extLst>
                    <a:ext uri="{9D8B030D-6E8A-4147-A177-3AD203B41FA5}">
                      <a16:colId xmlns:a16="http://schemas.microsoft.com/office/drawing/2014/main" val="1793398236"/>
                    </a:ext>
                  </a:extLst>
                </a:gridCol>
              </a:tblGrid>
              <a:tr h="2156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기능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기능 안내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6892847"/>
                  </a:ext>
                </a:extLst>
              </a:tr>
              <a:tr h="61535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시험일정</a:t>
                      </a:r>
                      <a:endParaRPr lang="en-US" altLang="ko-KR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/>
                        <a:t>자격증 종류</a:t>
                      </a:r>
                      <a:r>
                        <a:rPr lang="en-US" altLang="ko-KR" sz="1050" dirty="0"/>
                        <a:t>,</a:t>
                      </a:r>
                      <a:r>
                        <a:rPr lang="ko-KR" altLang="en-US" sz="1050" dirty="0"/>
                        <a:t> 시험 응시 기간</a:t>
                      </a:r>
                      <a:r>
                        <a:rPr lang="en-US" altLang="ko-KR" sz="1050" dirty="0"/>
                        <a:t>,</a:t>
                      </a:r>
                      <a:r>
                        <a:rPr lang="ko-KR" altLang="en-US" sz="1050" dirty="0"/>
                        <a:t> 상태</a:t>
                      </a:r>
                      <a:r>
                        <a:rPr lang="en-US" altLang="ko-KR" sz="1050" dirty="0"/>
                        <a:t>(</a:t>
                      </a:r>
                      <a:r>
                        <a:rPr lang="ko-KR" altLang="en-US" sz="1050" dirty="0"/>
                        <a:t>접수 예정</a:t>
                      </a:r>
                      <a:r>
                        <a:rPr lang="en-US" altLang="ko-KR" sz="1050" dirty="0"/>
                        <a:t>,</a:t>
                      </a:r>
                      <a:r>
                        <a:rPr lang="ko-KR" altLang="en-US" sz="1050" dirty="0"/>
                        <a:t> </a:t>
                      </a:r>
                      <a:r>
                        <a:rPr lang="ko-KR" altLang="en-US" sz="1050" dirty="0" err="1"/>
                        <a:t>접수중</a:t>
                      </a:r>
                      <a:r>
                        <a:rPr lang="en-US" altLang="ko-KR" sz="1050" dirty="0"/>
                        <a:t>,</a:t>
                      </a:r>
                      <a:r>
                        <a:rPr lang="ko-KR" altLang="en-US" sz="1050" dirty="0"/>
                        <a:t> 접수 마감</a:t>
                      </a:r>
                      <a:r>
                        <a:rPr lang="en-US" altLang="ko-KR" sz="1050" dirty="0"/>
                        <a:t>)</a:t>
                      </a:r>
                      <a:r>
                        <a:rPr lang="ko-KR" altLang="en-US" sz="1050" dirty="0"/>
                        <a:t> </a:t>
                      </a:r>
                      <a:r>
                        <a:rPr lang="ko-KR" altLang="en-US" sz="1050" dirty="0" err="1"/>
                        <a:t>으로</a:t>
                      </a:r>
                      <a:r>
                        <a:rPr lang="ko-KR" altLang="en-US" sz="1050" dirty="0"/>
                        <a:t> 조회 가능</a:t>
                      </a:r>
                      <a:endParaRPr lang="en-US" altLang="ko-KR" sz="1050" dirty="0"/>
                    </a:p>
                    <a:p>
                      <a:pPr latinLnBrk="1"/>
                      <a:r>
                        <a:rPr lang="ko-KR" altLang="en-US" sz="1050" dirty="0"/>
                        <a:t>간략한 시험 접수방법 안내 및 주관기관의 링크 제공</a:t>
                      </a:r>
                      <a:endParaRPr lang="en-US" altLang="ko-KR" sz="105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78195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32503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B5A6A50-D4F7-6470-A406-31D79C9E77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타원 28">
            <a:extLst>
              <a:ext uri="{FF2B5EF4-FFF2-40B4-BE49-F238E27FC236}">
                <a16:creationId xmlns:a16="http://schemas.microsoft.com/office/drawing/2014/main" id="{1FD19BA3-D535-5FF7-7A9B-4E3DDFDEE30A}"/>
              </a:ext>
            </a:extLst>
          </p:cNvPr>
          <p:cNvSpPr/>
          <p:nvPr/>
        </p:nvSpPr>
        <p:spPr>
          <a:xfrm>
            <a:off x="-1690571" y="1738429"/>
            <a:ext cx="3381142" cy="338114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76200" dist="12700" dir="2700000" algn="tl" rotWithShape="0">
              <a:schemeClr val="accent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B11819E-807A-4807-3D6C-532B61E35BEC}"/>
              </a:ext>
            </a:extLst>
          </p:cNvPr>
          <p:cNvSpPr txBox="1"/>
          <p:nvPr/>
        </p:nvSpPr>
        <p:spPr>
          <a:xfrm>
            <a:off x="9596418" y="112526"/>
            <a:ext cx="199285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ko-KR" altLang="en-US" sz="4800" dirty="0" err="1">
                <a:solidFill>
                  <a:schemeClr val="bg1"/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시험팁</a:t>
            </a:r>
            <a:endParaRPr kumimoji="1" lang="ko-KR" altLang="en-US" sz="4800" dirty="0">
              <a:solidFill>
                <a:schemeClr val="bg1"/>
              </a:solidFill>
              <a:latin typeface="Hakgyoansim YeohaengOTF R" panose="02020603020101020101" pitchFamily="18" charset="-127"/>
              <a:ea typeface="Hakgyoansim YeohaengOTF R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D3117FE-A8F8-507C-D57C-DF994F14FB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751" y="0"/>
            <a:ext cx="7044267" cy="6858000"/>
          </a:xfrm>
          <a:prstGeom prst="rect">
            <a:avLst/>
          </a:prstGeom>
        </p:spPr>
      </p:pic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ED6C57F6-7395-420E-B81B-2C9FC5301D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9305537"/>
              </p:ext>
            </p:extLst>
          </p:nvPr>
        </p:nvGraphicFramePr>
        <p:xfrm>
          <a:off x="5617662" y="5721069"/>
          <a:ext cx="5704113" cy="866811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895950">
                  <a:extLst>
                    <a:ext uri="{9D8B030D-6E8A-4147-A177-3AD203B41FA5}">
                      <a16:colId xmlns:a16="http://schemas.microsoft.com/office/drawing/2014/main" val="1933612152"/>
                    </a:ext>
                  </a:extLst>
                </a:gridCol>
                <a:gridCol w="4808163">
                  <a:extLst>
                    <a:ext uri="{9D8B030D-6E8A-4147-A177-3AD203B41FA5}">
                      <a16:colId xmlns:a16="http://schemas.microsoft.com/office/drawing/2014/main" val="1793398236"/>
                    </a:ext>
                  </a:extLst>
                </a:gridCol>
              </a:tblGrid>
              <a:tr h="2156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기능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기능 안내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6892847"/>
                  </a:ext>
                </a:extLst>
              </a:tr>
              <a:tr h="61535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 err="1"/>
                        <a:t>시험팁</a:t>
                      </a:r>
                      <a:endParaRPr lang="en-US" altLang="ko-KR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/>
                        <a:t>자격증 시험 관련 후기</a:t>
                      </a:r>
                      <a:r>
                        <a:rPr lang="en-US" altLang="ko-KR" sz="1050" dirty="0"/>
                        <a:t>,</a:t>
                      </a:r>
                      <a:r>
                        <a:rPr lang="ko-KR" altLang="en-US" sz="1050" dirty="0"/>
                        <a:t> 팁을 공유할 수 있는 공간</a:t>
                      </a:r>
                      <a:endParaRPr lang="en-US" altLang="ko-KR" sz="105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78195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48302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5FC1006-B3A1-122E-2BAA-5CEF848959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타원 28">
            <a:extLst>
              <a:ext uri="{FF2B5EF4-FFF2-40B4-BE49-F238E27FC236}">
                <a16:creationId xmlns:a16="http://schemas.microsoft.com/office/drawing/2014/main" id="{BEE46F70-0A14-D86A-63D9-5F8D013F4F13}"/>
              </a:ext>
            </a:extLst>
          </p:cNvPr>
          <p:cNvSpPr/>
          <p:nvPr/>
        </p:nvSpPr>
        <p:spPr>
          <a:xfrm>
            <a:off x="-1690571" y="1738429"/>
            <a:ext cx="3381142" cy="338114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76200" dist="12700" dir="2700000" algn="tl" rotWithShape="0">
              <a:schemeClr val="accent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08E4491-53B2-6895-D99A-71F68B0DD7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7799" y="0"/>
            <a:ext cx="7547885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4A59088-542F-01B2-2EE3-E1CC1739B3B9}"/>
              </a:ext>
            </a:extLst>
          </p:cNvPr>
          <p:cNvSpPr txBox="1"/>
          <p:nvPr/>
        </p:nvSpPr>
        <p:spPr>
          <a:xfrm>
            <a:off x="9596418" y="112526"/>
            <a:ext cx="199285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ko-KR" altLang="en-US" sz="4800" dirty="0" err="1">
                <a:solidFill>
                  <a:schemeClr val="bg1"/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굿즈샵</a:t>
            </a:r>
            <a:endParaRPr kumimoji="1" lang="ko-KR" altLang="en-US" sz="4800" dirty="0">
              <a:solidFill>
                <a:schemeClr val="bg1"/>
              </a:solidFill>
              <a:latin typeface="Hakgyoansim YeohaengOTF R" panose="02020603020101020101" pitchFamily="18" charset="-127"/>
              <a:ea typeface="Hakgyoansim YeohaengOTF R" panose="02020603020101020101" pitchFamily="18" charset="-127"/>
            </a:endParaRP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252FC169-3130-584E-96FC-EF27D51FBD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2226083"/>
              </p:ext>
            </p:extLst>
          </p:nvPr>
        </p:nvGraphicFramePr>
        <p:xfrm>
          <a:off x="6178995" y="5405383"/>
          <a:ext cx="5704113" cy="866811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895950">
                  <a:extLst>
                    <a:ext uri="{9D8B030D-6E8A-4147-A177-3AD203B41FA5}">
                      <a16:colId xmlns:a16="http://schemas.microsoft.com/office/drawing/2014/main" val="1933612152"/>
                    </a:ext>
                  </a:extLst>
                </a:gridCol>
                <a:gridCol w="4808163">
                  <a:extLst>
                    <a:ext uri="{9D8B030D-6E8A-4147-A177-3AD203B41FA5}">
                      <a16:colId xmlns:a16="http://schemas.microsoft.com/office/drawing/2014/main" val="1793398236"/>
                    </a:ext>
                  </a:extLst>
                </a:gridCol>
              </a:tblGrid>
              <a:tr h="2156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기능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기능 안내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6892847"/>
                  </a:ext>
                </a:extLst>
              </a:tr>
              <a:tr h="61535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 err="1"/>
                        <a:t>굿즈샵</a:t>
                      </a:r>
                      <a:endParaRPr lang="en-US" altLang="ko-KR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 err="1"/>
                        <a:t>합격볼펜</a:t>
                      </a:r>
                      <a:r>
                        <a:rPr lang="en-US" altLang="ko-KR" sz="1050" dirty="0"/>
                        <a:t>,</a:t>
                      </a:r>
                      <a:r>
                        <a:rPr lang="ko-KR" altLang="en-US" sz="1050" dirty="0" err="1"/>
                        <a:t>스터디플래너</a:t>
                      </a:r>
                      <a:r>
                        <a:rPr lang="en-US" altLang="ko-KR" sz="1050" dirty="0"/>
                        <a:t>,</a:t>
                      </a:r>
                      <a:r>
                        <a:rPr lang="ko-KR" altLang="en-US" sz="1050" dirty="0"/>
                        <a:t> 암기 카드 등 각종 </a:t>
                      </a:r>
                      <a:r>
                        <a:rPr lang="ko-KR" altLang="en-US" sz="1050" dirty="0" err="1"/>
                        <a:t>굿즈</a:t>
                      </a:r>
                      <a:r>
                        <a:rPr lang="ko-KR" altLang="en-US" sz="1050" dirty="0"/>
                        <a:t> 판매</a:t>
                      </a:r>
                      <a:endParaRPr lang="en-US" altLang="ko-KR" sz="105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78195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37076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B43833B-C2B3-1BD7-DE65-824C6DF004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타원 28">
            <a:extLst>
              <a:ext uri="{FF2B5EF4-FFF2-40B4-BE49-F238E27FC236}">
                <a16:creationId xmlns:a16="http://schemas.microsoft.com/office/drawing/2014/main" id="{074A63B6-E7DD-B9CD-DB6D-C099A84A0205}"/>
              </a:ext>
            </a:extLst>
          </p:cNvPr>
          <p:cNvSpPr/>
          <p:nvPr/>
        </p:nvSpPr>
        <p:spPr>
          <a:xfrm>
            <a:off x="-1690571" y="1738429"/>
            <a:ext cx="3381142" cy="338114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76200" dist="12700" dir="2700000" algn="tl" rotWithShape="0">
              <a:schemeClr val="accent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3F8C8F65-B133-285D-C796-7216659123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799" y="341116"/>
            <a:ext cx="8882743" cy="621204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47B1074-DF59-0741-AFA3-0EBFAD87A820}"/>
              </a:ext>
            </a:extLst>
          </p:cNvPr>
          <p:cNvSpPr txBox="1"/>
          <p:nvPr/>
        </p:nvSpPr>
        <p:spPr>
          <a:xfrm>
            <a:off x="10116077" y="101640"/>
            <a:ext cx="13901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ko-KR" altLang="en-US" sz="4800" dirty="0">
                <a:solidFill>
                  <a:schemeClr val="bg1"/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구독</a:t>
            </a:r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9F9379A4-3C50-6C00-6AD9-C3E1E0DF1D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8277416"/>
              </p:ext>
            </p:extLst>
          </p:nvPr>
        </p:nvGraphicFramePr>
        <p:xfrm>
          <a:off x="6240799" y="5991189"/>
          <a:ext cx="5704113" cy="866811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895950">
                  <a:extLst>
                    <a:ext uri="{9D8B030D-6E8A-4147-A177-3AD203B41FA5}">
                      <a16:colId xmlns:a16="http://schemas.microsoft.com/office/drawing/2014/main" val="1933612152"/>
                    </a:ext>
                  </a:extLst>
                </a:gridCol>
                <a:gridCol w="4808163">
                  <a:extLst>
                    <a:ext uri="{9D8B030D-6E8A-4147-A177-3AD203B41FA5}">
                      <a16:colId xmlns:a16="http://schemas.microsoft.com/office/drawing/2014/main" val="1793398236"/>
                    </a:ext>
                  </a:extLst>
                </a:gridCol>
              </a:tblGrid>
              <a:tr h="2156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기능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기능 안내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6892847"/>
                  </a:ext>
                </a:extLst>
              </a:tr>
              <a:tr h="61535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구독</a:t>
                      </a:r>
                      <a:endParaRPr lang="en-US" altLang="ko-KR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/>
                        <a:t>구독플랜을 통한 수익 창출</a:t>
                      </a:r>
                      <a:endParaRPr lang="en-US" altLang="ko-KR" sz="105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78195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36326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Box 41">
            <a:extLst>
              <a:ext uri="{FF2B5EF4-FFF2-40B4-BE49-F238E27FC236}">
                <a16:creationId xmlns:a16="http://schemas.microsoft.com/office/drawing/2014/main" id="{4D980E3A-611B-7138-BC59-DA90EE4308A8}"/>
              </a:ext>
            </a:extLst>
          </p:cNvPr>
          <p:cNvSpPr txBox="1"/>
          <p:nvPr/>
        </p:nvSpPr>
        <p:spPr>
          <a:xfrm>
            <a:off x="682402" y="409534"/>
            <a:ext cx="42242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저작권 문제 해결 방안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19FFE17-D6E7-67DC-3225-D764325C596D}"/>
              </a:ext>
            </a:extLst>
          </p:cNvPr>
          <p:cNvSpPr txBox="1"/>
          <p:nvPr/>
        </p:nvSpPr>
        <p:spPr>
          <a:xfrm>
            <a:off x="330387" y="3780619"/>
            <a:ext cx="31462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출판사 등과 협업 진행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55DD89E-03BB-1087-EAC4-6FFEB14FD975}"/>
              </a:ext>
            </a:extLst>
          </p:cNvPr>
          <p:cNvSpPr txBox="1"/>
          <p:nvPr/>
        </p:nvSpPr>
        <p:spPr>
          <a:xfrm>
            <a:off x="8824131" y="4380784"/>
            <a:ext cx="46046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AI</a:t>
            </a:r>
            <a:r>
              <a:rPr lang="ko-KR" alt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를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 활용한 문제 생성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BCA3FD-1036-5E20-A04A-81CEB2347DB8}"/>
              </a:ext>
            </a:extLst>
          </p:cNvPr>
          <p:cNvSpPr txBox="1"/>
          <p:nvPr/>
        </p:nvSpPr>
        <p:spPr>
          <a:xfrm>
            <a:off x="7916758" y="1741731"/>
            <a:ext cx="25794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공개 문제 활용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4CFCCD01-F538-D39A-F7E4-C80486578C73}"/>
              </a:ext>
            </a:extLst>
          </p:cNvPr>
          <p:cNvSpPr/>
          <p:nvPr/>
        </p:nvSpPr>
        <p:spPr>
          <a:xfrm>
            <a:off x="5626453" y="3067156"/>
            <a:ext cx="3088922" cy="3088922"/>
          </a:xfrm>
          <a:prstGeom prst="ellipse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B54E79-C0FC-2AF0-C7A8-6DFAAAFAAA9C}"/>
              </a:ext>
            </a:extLst>
          </p:cNvPr>
          <p:cNvSpPr txBox="1"/>
          <p:nvPr/>
        </p:nvSpPr>
        <p:spPr>
          <a:xfrm>
            <a:off x="7916758" y="2180301"/>
            <a:ext cx="28383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1600" dirty="0"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Q</a:t>
            </a:r>
            <a:r>
              <a:rPr lang="ko-KR" altLang="en-US" sz="1600" dirty="0"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넷</a:t>
            </a:r>
            <a:r>
              <a:rPr lang="en-US" altLang="ko-KR" sz="1600" dirty="0"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,</a:t>
            </a:r>
            <a:r>
              <a:rPr lang="ko-KR" altLang="en-US" sz="1600" dirty="0"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 </a:t>
            </a:r>
            <a:r>
              <a:rPr lang="en-US" altLang="ko-KR" sz="1600" dirty="0"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HRD</a:t>
            </a:r>
            <a:r>
              <a:rPr lang="ko-KR" altLang="en-US" sz="1600" dirty="0"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넷 등 공개 문제 오픈소스 활용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53BED3-3DA5-1631-D2C1-0E1F7E21A246}"/>
              </a:ext>
            </a:extLst>
          </p:cNvPr>
          <p:cNvSpPr txBox="1"/>
          <p:nvPr/>
        </p:nvSpPr>
        <p:spPr>
          <a:xfrm>
            <a:off x="8930173" y="4857887"/>
            <a:ext cx="295702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dirty="0"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기존 문제들만 출제하여 보여주는 것이 아닌 </a:t>
            </a:r>
            <a:r>
              <a:rPr lang="en-US" altLang="ko-KR" sz="1600" dirty="0"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AI</a:t>
            </a:r>
            <a:r>
              <a:rPr lang="ko-KR" altLang="en-US" sz="1600" dirty="0" err="1"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를</a:t>
            </a:r>
            <a:r>
              <a:rPr lang="ko-KR" altLang="en-US" sz="1600" dirty="0"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 활용한 신규 문제를 생성하여 </a:t>
            </a:r>
            <a:r>
              <a:rPr lang="ko-KR" altLang="en-US" sz="1600" dirty="0" err="1"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제공하는것도</a:t>
            </a:r>
            <a:r>
              <a:rPr lang="ko-KR" altLang="en-US" sz="1600" dirty="0"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 가능함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D2C2C8-FEAE-7410-D3AB-EC94098558FC}"/>
              </a:ext>
            </a:extLst>
          </p:cNvPr>
          <p:cNvSpPr txBox="1"/>
          <p:nvPr/>
        </p:nvSpPr>
        <p:spPr>
          <a:xfrm>
            <a:off x="682402" y="4371022"/>
            <a:ext cx="235351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dirty="0" err="1"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한빛아카테미</a:t>
            </a:r>
            <a:r>
              <a:rPr lang="en-US" altLang="ko-KR" sz="1600" dirty="0"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,</a:t>
            </a:r>
            <a:r>
              <a:rPr lang="ko-KR" altLang="en-US" sz="1600" dirty="0"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 </a:t>
            </a:r>
            <a:r>
              <a:rPr lang="ko-KR" altLang="en-US" sz="1600" dirty="0" err="1"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시나공</a:t>
            </a:r>
            <a:r>
              <a:rPr lang="ko-KR" altLang="en-US" sz="1600" dirty="0"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 등의 동영상 강의도 함께 </a:t>
            </a:r>
            <a:r>
              <a:rPr lang="ko-KR" altLang="en-US" sz="1600" dirty="0" err="1"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하는곳과</a:t>
            </a:r>
            <a:r>
              <a:rPr lang="ko-KR" altLang="en-US" sz="1600" dirty="0"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 협업을 진행하여</a:t>
            </a:r>
            <a:r>
              <a:rPr lang="en-US" altLang="ko-KR" sz="1600" dirty="0"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,</a:t>
            </a:r>
            <a:r>
              <a:rPr lang="ko-KR" altLang="en-US" sz="1600" dirty="0"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 기출 문제를 제공받고 동영상 강좌에 대한 홍보를 진행하는 식으로 협업 진행</a:t>
            </a: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14C352B3-C821-08FE-6F42-0E24808D9122}"/>
              </a:ext>
            </a:extLst>
          </p:cNvPr>
          <p:cNvSpPr/>
          <p:nvPr/>
        </p:nvSpPr>
        <p:spPr>
          <a:xfrm>
            <a:off x="4551539" y="1282100"/>
            <a:ext cx="3088922" cy="3088922"/>
          </a:xfrm>
          <a:prstGeom prst="ellipse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5F574C9A-3476-27B4-930B-53E2A4CA2521}"/>
              </a:ext>
            </a:extLst>
          </p:cNvPr>
          <p:cNvSpPr/>
          <p:nvPr/>
        </p:nvSpPr>
        <p:spPr>
          <a:xfrm>
            <a:off x="3476625" y="3067156"/>
            <a:ext cx="3088922" cy="3088922"/>
          </a:xfrm>
          <a:prstGeom prst="ellipse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3195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Box 41">
            <a:extLst>
              <a:ext uri="{FF2B5EF4-FFF2-40B4-BE49-F238E27FC236}">
                <a16:creationId xmlns:a16="http://schemas.microsoft.com/office/drawing/2014/main" id="{4D980E3A-611B-7138-BC59-DA90EE4308A8}"/>
              </a:ext>
            </a:extLst>
          </p:cNvPr>
          <p:cNvSpPr txBox="1"/>
          <p:nvPr/>
        </p:nvSpPr>
        <p:spPr>
          <a:xfrm>
            <a:off x="5311170" y="444938"/>
            <a:ext cx="1569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수익성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3A1C269-4EFA-7B7F-6D7D-619ECC378A87}"/>
              </a:ext>
            </a:extLst>
          </p:cNvPr>
          <p:cNvSpPr/>
          <p:nvPr/>
        </p:nvSpPr>
        <p:spPr>
          <a:xfrm>
            <a:off x="4004847" y="2451104"/>
            <a:ext cx="4001751" cy="21072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113C7BD-7515-C755-6F55-1339E7245D28}"/>
              </a:ext>
            </a:extLst>
          </p:cNvPr>
          <p:cNvSpPr/>
          <p:nvPr/>
        </p:nvSpPr>
        <p:spPr>
          <a:xfrm>
            <a:off x="4004847" y="1478527"/>
            <a:ext cx="4001751" cy="71930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48F51F7-C428-6A8D-754F-0CF3F56E7BFA}"/>
              </a:ext>
            </a:extLst>
          </p:cNvPr>
          <p:cNvSpPr/>
          <p:nvPr/>
        </p:nvSpPr>
        <p:spPr>
          <a:xfrm>
            <a:off x="4004847" y="4730583"/>
            <a:ext cx="4001751" cy="7193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78441213-1FA9-8BAD-30D9-B710247126A1}"/>
              </a:ext>
            </a:extLst>
          </p:cNvPr>
          <p:cNvSpPr/>
          <p:nvPr/>
        </p:nvSpPr>
        <p:spPr>
          <a:xfrm>
            <a:off x="4356899" y="2813249"/>
            <a:ext cx="3297645" cy="5927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EDEC6FA-B725-5731-7F86-7B5DE0D4E95D}"/>
              </a:ext>
            </a:extLst>
          </p:cNvPr>
          <p:cNvSpPr/>
          <p:nvPr/>
        </p:nvSpPr>
        <p:spPr>
          <a:xfrm>
            <a:off x="4356899" y="3694648"/>
            <a:ext cx="3297645" cy="5927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110A6681-5CF4-C3A4-7C87-68D556A83043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6005723" y="2197829"/>
            <a:ext cx="0" cy="253275"/>
          </a:xfrm>
          <a:prstGeom prst="straightConnector1">
            <a:avLst/>
          </a:prstGeom>
          <a:ln w="3810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6665AC46-D105-2545-9750-BFEDF5FC34AB}"/>
              </a:ext>
            </a:extLst>
          </p:cNvPr>
          <p:cNvCxnSpPr>
            <a:cxnSpLocks/>
          </p:cNvCxnSpPr>
          <p:nvPr/>
        </p:nvCxnSpPr>
        <p:spPr>
          <a:xfrm>
            <a:off x="6005723" y="4558356"/>
            <a:ext cx="0" cy="192490"/>
          </a:xfrm>
          <a:prstGeom prst="straightConnector1">
            <a:avLst/>
          </a:prstGeom>
          <a:ln w="3810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B6C15937-BBE2-C440-D688-41605F34F486}"/>
              </a:ext>
            </a:extLst>
          </p:cNvPr>
          <p:cNvSpPr txBox="1"/>
          <p:nvPr/>
        </p:nvSpPr>
        <p:spPr>
          <a:xfrm>
            <a:off x="4110013" y="1656270"/>
            <a:ext cx="3791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서버 운영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,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 서비스 제공 등 수익 필요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2F42094-8786-620A-5BE5-B82C3E27C64A}"/>
              </a:ext>
            </a:extLst>
          </p:cNvPr>
          <p:cNvSpPr txBox="1"/>
          <p:nvPr/>
        </p:nvSpPr>
        <p:spPr>
          <a:xfrm>
            <a:off x="4996471" y="2879595"/>
            <a:ext cx="201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굿즈샵</a:t>
            </a:r>
            <a:endParaRPr lang="ko-KR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Hakgyoansim YeohaengOTF R" panose="02020603020101020101" pitchFamily="18" charset="-127"/>
              <a:ea typeface="Hakgyoansim YeohaengOTF R" panose="02020603020101020101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EF0E61C-6F88-2E16-7A0C-6E582C3C5CB1}"/>
              </a:ext>
            </a:extLst>
          </p:cNvPr>
          <p:cNvSpPr txBox="1"/>
          <p:nvPr/>
        </p:nvSpPr>
        <p:spPr>
          <a:xfrm>
            <a:off x="4996471" y="3758305"/>
            <a:ext cx="2018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구독 요금제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81AEFEC-F5C0-0496-DED0-982559F71E81}"/>
              </a:ext>
            </a:extLst>
          </p:cNvPr>
          <p:cNvSpPr txBox="1"/>
          <p:nvPr/>
        </p:nvSpPr>
        <p:spPr>
          <a:xfrm>
            <a:off x="4814530" y="4827056"/>
            <a:ext cx="23823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배너 광고</a:t>
            </a:r>
          </a:p>
        </p:txBody>
      </p:sp>
    </p:spTree>
    <p:extLst>
      <p:ext uri="{BB962C8B-B14F-4D97-AF65-F5344CB8AC3E}">
        <p14:creationId xmlns:p14="http://schemas.microsoft.com/office/powerpoint/2010/main" val="175327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DB2F622-C3BE-F635-EEDC-8E916B8310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B101630-9AF5-68FC-1E14-42DD4FEAB478}"/>
              </a:ext>
            </a:extLst>
          </p:cNvPr>
          <p:cNvSpPr txBox="1"/>
          <p:nvPr/>
        </p:nvSpPr>
        <p:spPr>
          <a:xfrm>
            <a:off x="2528356" y="2921168"/>
            <a:ext cx="713528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b="1" dirty="0">
                <a:solidFill>
                  <a:schemeClr val="bg1"/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  <a:cs typeface="DungGeunMo" panose="020B0500000000000000" pitchFamily="34" charset="-127"/>
              </a:rPr>
              <a:t>설계 목적 </a:t>
            </a:r>
            <a:r>
              <a:rPr lang="en-US" altLang="ko-KR" sz="6000" b="1" dirty="0">
                <a:solidFill>
                  <a:schemeClr val="bg1"/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  <a:cs typeface="DungGeunMo" panose="020B0500000000000000" pitchFamily="34" charset="-127"/>
              </a:rPr>
              <a:t>| </a:t>
            </a:r>
            <a:r>
              <a:rPr lang="ko-KR" altLang="en-US" sz="6000" b="1" dirty="0">
                <a:solidFill>
                  <a:schemeClr val="bg1"/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  <a:cs typeface="DungGeunMo" panose="020B0500000000000000" pitchFamily="34" charset="-127"/>
              </a:rPr>
              <a:t> </a:t>
            </a:r>
            <a:r>
              <a:rPr lang="en-US" altLang="ko-KR" sz="6000" b="1" dirty="0">
                <a:solidFill>
                  <a:schemeClr val="bg1"/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  <a:cs typeface="DungGeunMo" panose="020B0500000000000000" pitchFamily="34" charset="-127"/>
              </a:rPr>
              <a:t>WHY?</a:t>
            </a:r>
            <a:endParaRPr lang="ko-KR" altLang="en-US" sz="6000" b="1" dirty="0">
              <a:solidFill>
                <a:schemeClr val="bg1"/>
              </a:solidFill>
              <a:latin typeface="Hakgyoansim YeohaengOTF R" panose="02020603020101020101" pitchFamily="18" charset="-127"/>
              <a:ea typeface="Hakgyoansim YeohaengOTF R" panose="02020603020101020101" pitchFamily="18" charset="-127"/>
              <a:cs typeface="DungGeunMo" panose="020B05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11768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2BD4B924-472F-49BA-F87A-75B057893E59}"/>
              </a:ext>
            </a:extLst>
          </p:cNvPr>
          <p:cNvSpPr txBox="1"/>
          <p:nvPr/>
        </p:nvSpPr>
        <p:spPr>
          <a:xfrm>
            <a:off x="3677709" y="2174489"/>
            <a:ext cx="4836581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3800" b="1" dirty="0">
                <a:solidFill>
                  <a:schemeClr val="bg1"/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Q&amp;A</a:t>
            </a:r>
            <a:endParaRPr lang="ko-KR" altLang="en-US" sz="13800" b="1" dirty="0">
              <a:solidFill>
                <a:schemeClr val="bg1"/>
              </a:solidFill>
              <a:latin typeface="Hakgyoansim YeohaengOTF R" panose="02020603020101020101" pitchFamily="18" charset="-127"/>
              <a:ea typeface="Hakgyoansim YeohaengOTF R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53B10AD-AE00-8589-963C-3BE019208DCA}"/>
              </a:ext>
            </a:extLst>
          </p:cNvPr>
          <p:cNvSpPr txBox="1"/>
          <p:nvPr/>
        </p:nvSpPr>
        <p:spPr>
          <a:xfrm>
            <a:off x="5013010" y="4248616"/>
            <a:ext cx="21659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질의 응답 시간</a:t>
            </a:r>
          </a:p>
        </p:txBody>
      </p:sp>
    </p:spTree>
    <p:extLst>
      <p:ext uri="{BB962C8B-B14F-4D97-AF65-F5344CB8AC3E}">
        <p14:creationId xmlns:p14="http://schemas.microsoft.com/office/powerpoint/2010/main" val="3133714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08A33DC-5447-3BC1-3ACA-486A4687A769}"/>
              </a:ext>
            </a:extLst>
          </p:cNvPr>
          <p:cNvSpPr txBox="1"/>
          <p:nvPr/>
        </p:nvSpPr>
        <p:spPr>
          <a:xfrm>
            <a:off x="5774021" y="2011555"/>
            <a:ext cx="553622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1.</a:t>
            </a:r>
            <a:r>
              <a: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 안정적인 취업을 위해서는 </a:t>
            </a:r>
            <a:endParaRPr lang="en-US" altLang="ko-KR" sz="3200" dirty="0">
              <a:solidFill>
                <a:schemeClr val="tx1">
                  <a:lumMod val="75000"/>
                  <a:lumOff val="25000"/>
                </a:schemeClr>
              </a:solidFill>
              <a:latin typeface="Hakgyoansim YeohaengOTF R" panose="02020603020101020101" pitchFamily="18" charset="-127"/>
              <a:ea typeface="Hakgyoansim YeohaengOTF R" panose="02020603020101020101" pitchFamily="18" charset="-127"/>
            </a:endParaRPr>
          </a:p>
          <a:p>
            <a:pPr algn="ctr"/>
            <a:r>
              <a: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자격증을 </a:t>
            </a:r>
            <a:r>
              <a:rPr lang="ko-KR" altLang="en-U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따야한다</a:t>
            </a:r>
            <a:r>
              <a:rPr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.</a:t>
            </a:r>
          </a:p>
          <a:p>
            <a:pPr algn="ctr"/>
            <a:endParaRPr lang="en-US" altLang="ko-KR" sz="3200" dirty="0">
              <a:solidFill>
                <a:schemeClr val="tx1">
                  <a:lumMod val="75000"/>
                  <a:lumOff val="25000"/>
                </a:schemeClr>
              </a:solidFill>
              <a:latin typeface="Hakgyoansim YeohaengOTF R" panose="02020603020101020101" pitchFamily="18" charset="-127"/>
              <a:ea typeface="Hakgyoansim YeohaengOTF R" panose="02020603020101020101" pitchFamily="18" charset="-127"/>
            </a:endParaRPr>
          </a:p>
          <a:p>
            <a:pPr algn="ctr"/>
            <a:r>
              <a:rPr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2.</a:t>
            </a:r>
            <a:r>
              <a: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 어서 </a:t>
            </a:r>
            <a:r>
              <a:rPr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SQLD</a:t>
            </a:r>
            <a:r>
              <a: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 자격증을 따서 치킨을 </a:t>
            </a:r>
            <a:r>
              <a:rPr lang="ko-KR" altLang="en-U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받아야한다</a:t>
            </a:r>
            <a:r>
              <a:rPr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.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FD812BA8-9D29-D63A-17BF-6BFE00F16EEC}"/>
              </a:ext>
            </a:extLst>
          </p:cNvPr>
          <p:cNvGrpSpPr/>
          <p:nvPr/>
        </p:nvGrpSpPr>
        <p:grpSpPr>
          <a:xfrm>
            <a:off x="881759" y="1363799"/>
            <a:ext cx="4158592" cy="4130402"/>
            <a:chOff x="1049028" y="1601325"/>
            <a:chExt cx="2897071" cy="2897071"/>
          </a:xfrm>
        </p:grpSpPr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9B2DDF25-BC86-2B28-B621-10D1A7AEB87D}"/>
                </a:ext>
              </a:extLst>
            </p:cNvPr>
            <p:cNvSpPr/>
            <p:nvPr/>
          </p:nvSpPr>
          <p:spPr>
            <a:xfrm>
              <a:off x="1049028" y="1601325"/>
              <a:ext cx="2897071" cy="289707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12700" dir="2700000" algn="tl" rotWithShape="0">
                <a:schemeClr val="tx1">
                  <a:lumMod val="75000"/>
                  <a:lumOff val="25000"/>
                  <a:alpha val="40000"/>
                </a:scheme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9" name="그래픽 18" descr="인공 지능 단색으로 채워진">
              <a:extLst>
                <a:ext uri="{FF2B5EF4-FFF2-40B4-BE49-F238E27FC236}">
                  <a16:creationId xmlns:a16="http://schemas.microsoft.com/office/drawing/2014/main" id="{C1F95E01-C15E-7724-897F-FD01EAC6F46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560549" y="2055662"/>
              <a:ext cx="1988398" cy="198839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02349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D33807E-CEEE-D613-E194-9F2BF73CEA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E2EEB813-6C0D-41D2-7577-C0A1569A77C2}"/>
              </a:ext>
            </a:extLst>
          </p:cNvPr>
          <p:cNvGrpSpPr/>
          <p:nvPr/>
        </p:nvGrpSpPr>
        <p:grpSpPr>
          <a:xfrm>
            <a:off x="884441" y="1364400"/>
            <a:ext cx="4129200" cy="4129200"/>
            <a:chOff x="8567630" y="1434057"/>
            <a:chExt cx="2897071" cy="2897071"/>
          </a:xfrm>
        </p:grpSpPr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1AD62118-12CF-3F7E-7767-BC35548A1F4B}"/>
                </a:ext>
              </a:extLst>
            </p:cNvPr>
            <p:cNvSpPr/>
            <p:nvPr/>
          </p:nvSpPr>
          <p:spPr>
            <a:xfrm>
              <a:off x="8567630" y="1434057"/>
              <a:ext cx="2897071" cy="289707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12700" dir="2700000" algn="tl" rotWithShape="0">
                <a:schemeClr val="tx1">
                  <a:lumMod val="75000"/>
                  <a:lumOff val="25000"/>
                  <a:alpha val="40000"/>
                </a:scheme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1" name="그래픽 20" descr="흡기 방식 단색으로 채워진">
              <a:extLst>
                <a:ext uri="{FF2B5EF4-FFF2-40B4-BE49-F238E27FC236}">
                  <a16:creationId xmlns:a16="http://schemas.microsoft.com/office/drawing/2014/main" id="{48CA78CA-599E-17C4-848B-E1A6DBF420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160161" y="2026589"/>
              <a:ext cx="1712006" cy="1712006"/>
            </a:xfrm>
            <a:prstGeom prst="rect">
              <a:avLst/>
            </a:prstGeom>
          </p:spPr>
        </p:pic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BB71B6E0-0FCD-C054-8FF6-0F7BCB149518}"/>
              </a:ext>
            </a:extLst>
          </p:cNvPr>
          <p:cNvSpPr txBox="1"/>
          <p:nvPr/>
        </p:nvSpPr>
        <p:spPr>
          <a:xfrm>
            <a:off x="5035938" y="1035711"/>
            <a:ext cx="678225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자격증 관련 책도 좋지만</a:t>
            </a:r>
            <a:endParaRPr lang="en-US" altLang="ko-KR" sz="3200" dirty="0">
              <a:solidFill>
                <a:schemeClr val="tx1">
                  <a:lumMod val="75000"/>
                  <a:lumOff val="25000"/>
                </a:schemeClr>
              </a:solidFill>
              <a:latin typeface="Hakgyoansim YeohaengOTF R" panose="02020603020101020101" pitchFamily="18" charset="-127"/>
              <a:ea typeface="Hakgyoansim YeohaengOTF R" panose="02020603020101020101" pitchFamily="18" charset="-127"/>
            </a:endParaRPr>
          </a:p>
          <a:p>
            <a:pPr algn="ctr"/>
            <a:r>
              <a:rPr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‘</a:t>
            </a:r>
            <a:r>
              <a: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너무 무겁다</a:t>
            </a:r>
            <a:r>
              <a:rPr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’</a:t>
            </a:r>
          </a:p>
          <a:p>
            <a:pPr algn="ctr"/>
            <a:endParaRPr lang="en-US" altLang="ko-KR" sz="3200" dirty="0">
              <a:solidFill>
                <a:schemeClr val="tx1">
                  <a:lumMod val="75000"/>
                  <a:lumOff val="25000"/>
                </a:schemeClr>
              </a:solidFill>
              <a:latin typeface="Hakgyoansim YeohaengOTF R" panose="02020603020101020101" pitchFamily="18" charset="-127"/>
              <a:ea typeface="Hakgyoansim YeohaengOTF R" panose="02020603020101020101" pitchFamily="18" charset="-127"/>
            </a:endParaRPr>
          </a:p>
          <a:p>
            <a:pPr algn="ctr"/>
            <a:r>
              <a: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인터넷에 있는 기출 문제 사이트들은 </a:t>
            </a:r>
            <a:endParaRPr lang="en-US" altLang="ko-KR" sz="3200" dirty="0">
              <a:solidFill>
                <a:schemeClr val="tx1">
                  <a:lumMod val="75000"/>
                  <a:lumOff val="25000"/>
                </a:schemeClr>
              </a:solidFill>
              <a:latin typeface="Hakgyoansim YeohaengOTF R" panose="02020603020101020101" pitchFamily="18" charset="-127"/>
              <a:ea typeface="Hakgyoansim YeohaengOTF R" panose="02020603020101020101" pitchFamily="18" charset="-127"/>
            </a:endParaRPr>
          </a:p>
          <a:p>
            <a:pPr algn="ctr"/>
            <a:r>
              <a: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버려진 사이트이거나</a:t>
            </a:r>
            <a:endParaRPr lang="en-US" altLang="ko-KR" sz="3200" dirty="0">
              <a:solidFill>
                <a:schemeClr val="tx1">
                  <a:lumMod val="75000"/>
                  <a:lumOff val="25000"/>
                </a:schemeClr>
              </a:solidFill>
              <a:latin typeface="Hakgyoansim YeohaengOTF R" panose="02020603020101020101" pitchFamily="18" charset="-127"/>
              <a:ea typeface="Hakgyoansim YeohaengOTF R" panose="02020603020101020101" pitchFamily="18" charset="-127"/>
            </a:endParaRPr>
          </a:p>
          <a:p>
            <a:pPr algn="ctr"/>
            <a:r>
              <a: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중구난방이다</a:t>
            </a:r>
            <a:endParaRPr lang="en-US" altLang="ko-KR" sz="3200" dirty="0">
              <a:solidFill>
                <a:schemeClr val="tx1">
                  <a:lumMod val="75000"/>
                  <a:lumOff val="25000"/>
                </a:schemeClr>
              </a:solidFill>
              <a:latin typeface="Hakgyoansim YeohaengOTF R" panose="02020603020101020101" pitchFamily="18" charset="-127"/>
              <a:ea typeface="Hakgyoansim YeohaengOTF R" panose="02020603020101020101" pitchFamily="18" charset="-127"/>
            </a:endParaRPr>
          </a:p>
          <a:p>
            <a:pPr algn="ctr"/>
            <a:endParaRPr lang="en-US" altLang="ko-KR" sz="3200" dirty="0">
              <a:solidFill>
                <a:schemeClr val="tx1">
                  <a:lumMod val="75000"/>
                  <a:lumOff val="25000"/>
                </a:schemeClr>
              </a:solidFill>
              <a:latin typeface="Hakgyoansim YeohaengOTF R" panose="02020603020101020101" pitchFamily="18" charset="-127"/>
              <a:ea typeface="Hakgyoansim YeohaengOTF R" panose="02020603020101020101" pitchFamily="18" charset="-127"/>
            </a:endParaRPr>
          </a:p>
          <a:p>
            <a:pPr algn="ctr"/>
            <a:r>
              <a: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자격증 관련 주최기관이 달라</a:t>
            </a:r>
            <a:endParaRPr lang="en-US" altLang="ko-KR" sz="3200" dirty="0">
              <a:solidFill>
                <a:schemeClr val="tx1">
                  <a:lumMod val="75000"/>
                  <a:lumOff val="25000"/>
                </a:schemeClr>
              </a:solidFill>
              <a:latin typeface="Hakgyoansim YeohaengOTF R" panose="02020603020101020101" pitchFamily="18" charset="-127"/>
              <a:ea typeface="Hakgyoansim YeohaengOTF R" panose="02020603020101020101" pitchFamily="18" charset="-127"/>
            </a:endParaRPr>
          </a:p>
          <a:p>
            <a:pPr algn="ctr"/>
            <a:r>
              <a: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정보가 </a:t>
            </a:r>
            <a:r>
              <a:rPr lang="ko-KR" altLang="en-U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분산되어있다</a:t>
            </a:r>
            <a:endParaRPr lang="en-US" altLang="ko-KR" sz="3200" dirty="0">
              <a:solidFill>
                <a:schemeClr val="tx1">
                  <a:lumMod val="75000"/>
                  <a:lumOff val="25000"/>
                </a:schemeClr>
              </a:solidFill>
              <a:latin typeface="Hakgyoansim YeohaengOTF R" panose="02020603020101020101" pitchFamily="18" charset="-127"/>
              <a:ea typeface="Hakgyoansim YeohaengOTF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29557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B9E9276-DBE9-233A-94D2-3C2D4B6B79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D2D030CD-B80D-8224-5215-754067747895}"/>
              </a:ext>
            </a:extLst>
          </p:cNvPr>
          <p:cNvGrpSpPr/>
          <p:nvPr/>
        </p:nvGrpSpPr>
        <p:grpSpPr>
          <a:xfrm>
            <a:off x="878347" y="1364400"/>
            <a:ext cx="4129200" cy="4129200"/>
            <a:chOff x="4647464" y="1434057"/>
            <a:chExt cx="2897071" cy="2897071"/>
          </a:xfrm>
        </p:grpSpPr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2DE408A7-D9E3-39CB-F4AD-AB30824295F8}"/>
                </a:ext>
              </a:extLst>
            </p:cNvPr>
            <p:cNvSpPr/>
            <p:nvPr/>
          </p:nvSpPr>
          <p:spPr>
            <a:xfrm>
              <a:off x="4647464" y="1434057"/>
              <a:ext cx="2897071" cy="289707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12700" dir="2700000" algn="tl" rotWithShape="0">
                <a:schemeClr val="tx1">
                  <a:lumMod val="75000"/>
                  <a:lumOff val="25000"/>
                  <a:alpha val="40000"/>
                </a:scheme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3" name="그래픽 22" descr="상자 단색으로 채워진">
              <a:extLst>
                <a:ext uri="{FF2B5EF4-FFF2-40B4-BE49-F238E27FC236}">
                  <a16:creationId xmlns:a16="http://schemas.microsoft.com/office/drawing/2014/main" id="{0DADD7BC-4743-E97A-BAEC-E3D4B758CA3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131562" y="1918155"/>
              <a:ext cx="1928875" cy="1928875"/>
            </a:xfrm>
            <a:prstGeom prst="rect">
              <a:avLst/>
            </a:prstGeom>
          </p:spPr>
        </p:pic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955C0FE0-6BA1-081D-6762-3CEF3F27C7BC}"/>
              </a:ext>
            </a:extLst>
          </p:cNvPr>
          <p:cNvSpPr txBox="1"/>
          <p:nvPr/>
        </p:nvSpPr>
        <p:spPr>
          <a:xfrm>
            <a:off x="5035938" y="1905505"/>
            <a:ext cx="6782252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그렇게 </a:t>
            </a:r>
            <a:r>
              <a:rPr lang="ko-KR" altLang="en-U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구상하게된</a:t>
            </a:r>
            <a:endParaRPr lang="en-US" altLang="ko-KR" sz="3200" dirty="0">
              <a:solidFill>
                <a:schemeClr val="tx1">
                  <a:lumMod val="75000"/>
                  <a:lumOff val="25000"/>
                </a:schemeClr>
              </a:solidFill>
              <a:latin typeface="Hakgyoansim YeohaengOTF R" panose="02020603020101020101" pitchFamily="18" charset="-127"/>
              <a:ea typeface="Hakgyoansim YeohaengOTF R" panose="02020603020101020101" pitchFamily="18" charset="-127"/>
            </a:endParaRPr>
          </a:p>
          <a:p>
            <a:pPr algn="ctr"/>
            <a:endParaRPr lang="en-US" altLang="ko-KR" sz="3200" dirty="0">
              <a:solidFill>
                <a:schemeClr val="tx1">
                  <a:lumMod val="75000"/>
                  <a:lumOff val="25000"/>
                </a:schemeClr>
              </a:solidFill>
              <a:latin typeface="Hakgyoansim YeohaengOTF R" panose="02020603020101020101" pitchFamily="18" charset="-127"/>
              <a:ea typeface="Hakgyoansim YeohaengOTF R" panose="02020603020101020101" pitchFamily="18" charset="-127"/>
            </a:endParaRPr>
          </a:p>
          <a:p>
            <a:pPr algn="ctr"/>
            <a:r>
              <a:rPr lang="ko-KR" altLang="en-US" sz="5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기출풀</a:t>
            </a:r>
            <a:r>
              <a:rPr lang="en-US" altLang="ko-KR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(Full)</a:t>
            </a:r>
          </a:p>
          <a:p>
            <a:pPr algn="ctr"/>
            <a:endParaRPr lang="en-US" altLang="ko-KR" sz="3200" dirty="0">
              <a:solidFill>
                <a:schemeClr val="tx1">
                  <a:lumMod val="75000"/>
                  <a:lumOff val="25000"/>
                </a:schemeClr>
              </a:solidFill>
              <a:latin typeface="Hakgyoansim YeohaengOTF R" panose="02020603020101020101" pitchFamily="18" charset="-127"/>
              <a:ea typeface="Hakgyoansim YeohaengOTF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13906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타원 28">
            <a:extLst>
              <a:ext uri="{FF2B5EF4-FFF2-40B4-BE49-F238E27FC236}">
                <a16:creationId xmlns:a16="http://schemas.microsoft.com/office/drawing/2014/main" id="{588F49B5-9946-D7D8-182D-8049A1C4A52F}"/>
              </a:ext>
            </a:extLst>
          </p:cNvPr>
          <p:cNvSpPr/>
          <p:nvPr/>
        </p:nvSpPr>
        <p:spPr>
          <a:xfrm>
            <a:off x="-1690571" y="1738429"/>
            <a:ext cx="3381142" cy="338114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76200" dist="12700" dir="2700000" algn="tl" rotWithShape="0">
              <a:schemeClr val="accent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1" name="그림 30">
            <a:extLst>
              <a:ext uri="{FF2B5EF4-FFF2-40B4-BE49-F238E27FC236}">
                <a16:creationId xmlns:a16="http://schemas.microsoft.com/office/drawing/2014/main" id="{0C82BB7E-9DF9-76D0-541B-613EEBFA3F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8489" y="6858000"/>
            <a:ext cx="9818167" cy="5462383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72E9203A-3427-D4FF-33D0-5DB7957DD068}"/>
              </a:ext>
            </a:extLst>
          </p:cNvPr>
          <p:cNvSpPr txBox="1"/>
          <p:nvPr/>
        </p:nvSpPr>
        <p:spPr>
          <a:xfrm>
            <a:off x="9244359" y="160246"/>
            <a:ext cx="278634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ko-KR" altLang="en-US" sz="4800" dirty="0">
                <a:solidFill>
                  <a:schemeClr val="bg1"/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메인 화면</a:t>
            </a:r>
          </a:p>
        </p:txBody>
      </p:sp>
      <p:graphicFrame>
        <p:nvGraphicFramePr>
          <p:cNvPr id="34" name="표 4">
            <a:extLst>
              <a:ext uri="{FF2B5EF4-FFF2-40B4-BE49-F238E27FC236}">
                <a16:creationId xmlns:a16="http://schemas.microsoft.com/office/drawing/2014/main" id="{C6BD5FE6-D6AC-A41F-C8E3-632D9972AE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7824108"/>
              </p:ext>
            </p:extLst>
          </p:nvPr>
        </p:nvGraphicFramePr>
        <p:xfrm>
          <a:off x="2419815" y="6858000"/>
          <a:ext cx="8118088" cy="2092412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917853">
                  <a:extLst>
                    <a:ext uri="{9D8B030D-6E8A-4147-A177-3AD203B41FA5}">
                      <a16:colId xmlns:a16="http://schemas.microsoft.com/office/drawing/2014/main" val="1933612152"/>
                    </a:ext>
                  </a:extLst>
                </a:gridCol>
                <a:gridCol w="7200235">
                  <a:extLst>
                    <a:ext uri="{9D8B030D-6E8A-4147-A177-3AD203B41FA5}">
                      <a16:colId xmlns:a16="http://schemas.microsoft.com/office/drawing/2014/main" val="1793398236"/>
                    </a:ext>
                  </a:extLst>
                </a:gridCol>
              </a:tblGrid>
              <a:tr h="16155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no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description</a:t>
                      </a:r>
                      <a:endParaRPr lang="ko-KR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6892847"/>
                  </a:ext>
                </a:extLst>
              </a:tr>
              <a:tr h="46023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 err="1"/>
                        <a:t>우상단</a:t>
                      </a:r>
                      <a:endParaRPr lang="ko-KR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/>
                        <a:t>(</a:t>
                      </a:r>
                      <a:r>
                        <a:rPr lang="ko-KR" altLang="en-US" sz="1050" dirty="0"/>
                        <a:t>로그인</a:t>
                      </a:r>
                      <a:r>
                        <a:rPr lang="en-US" altLang="ko-KR" sz="1050" dirty="0"/>
                        <a:t>or</a:t>
                      </a:r>
                      <a:r>
                        <a:rPr lang="ko-KR" altLang="en-US" sz="1050" dirty="0"/>
                        <a:t>회원가입 전</a:t>
                      </a:r>
                      <a:r>
                        <a:rPr lang="en-US" altLang="ko-KR" sz="1050" dirty="0"/>
                        <a:t>)</a:t>
                      </a:r>
                    </a:p>
                    <a:p>
                      <a:pPr latinLnBrk="1"/>
                      <a:r>
                        <a:rPr lang="ko-KR" altLang="en-US" sz="1050" dirty="0"/>
                        <a:t>로그인</a:t>
                      </a:r>
                      <a:r>
                        <a:rPr lang="en-US" altLang="ko-KR" sz="1050" dirty="0"/>
                        <a:t>/</a:t>
                      </a:r>
                      <a:r>
                        <a:rPr lang="ko-KR" altLang="en-US" sz="1050" dirty="0"/>
                        <a:t>회원가입 버튼</a:t>
                      </a:r>
                      <a:endParaRPr lang="en-US" altLang="ko-KR" sz="105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7819516"/>
                  </a:ext>
                </a:extLst>
              </a:tr>
              <a:tr h="46023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 err="1"/>
                        <a:t>좌상단</a:t>
                      </a:r>
                      <a:endParaRPr lang="ko-KR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/>
                        <a:t>홈페이지 로고</a:t>
                      </a:r>
                      <a:r>
                        <a:rPr lang="en-US" altLang="ko-KR" sz="1050" dirty="0"/>
                        <a:t>,</a:t>
                      </a:r>
                      <a:r>
                        <a:rPr lang="ko-KR" altLang="en-US" sz="1050" dirty="0"/>
                        <a:t> 기출문제</a:t>
                      </a:r>
                      <a:r>
                        <a:rPr lang="en-US" altLang="ko-KR" sz="1050" dirty="0"/>
                        <a:t>,</a:t>
                      </a:r>
                      <a:r>
                        <a:rPr lang="ko-KR" altLang="en-US" sz="1050" dirty="0"/>
                        <a:t> 시험일정</a:t>
                      </a:r>
                      <a:r>
                        <a:rPr lang="en-US" altLang="ko-KR" sz="1050" dirty="0"/>
                        <a:t>,</a:t>
                      </a:r>
                      <a:r>
                        <a:rPr lang="ko-KR" altLang="en-US" sz="1050" dirty="0"/>
                        <a:t> 모의시험</a:t>
                      </a:r>
                      <a:r>
                        <a:rPr lang="en-US" altLang="ko-KR" sz="1050" dirty="0"/>
                        <a:t>,</a:t>
                      </a:r>
                      <a:r>
                        <a:rPr lang="ko-KR" altLang="en-US" sz="1050" dirty="0"/>
                        <a:t> </a:t>
                      </a:r>
                      <a:r>
                        <a:rPr lang="ko-KR" altLang="en-US" sz="1050" dirty="0" err="1"/>
                        <a:t>시험팁</a:t>
                      </a:r>
                      <a:r>
                        <a:rPr lang="en-US" altLang="ko-KR" sz="1050" dirty="0"/>
                        <a:t>,</a:t>
                      </a:r>
                      <a:r>
                        <a:rPr lang="ko-KR" altLang="en-US" sz="1050" dirty="0"/>
                        <a:t> </a:t>
                      </a:r>
                      <a:r>
                        <a:rPr lang="ko-KR" altLang="en-US" sz="1050" dirty="0" err="1"/>
                        <a:t>굿즈샷</a:t>
                      </a:r>
                      <a:r>
                        <a:rPr lang="en-US" altLang="ko-KR" sz="1050" dirty="0"/>
                        <a:t>,</a:t>
                      </a:r>
                      <a:r>
                        <a:rPr lang="ko-KR" altLang="en-US" sz="1050" dirty="0"/>
                        <a:t> 구독 버튼 위치</a:t>
                      </a:r>
                      <a:endParaRPr lang="en-US" altLang="ko-KR" sz="105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70769279"/>
                  </a:ext>
                </a:extLst>
              </a:tr>
              <a:tr h="33137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중앙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50" dirty="0"/>
                        <a:t>서비스 소개 및 바로가기 버튼</a:t>
                      </a:r>
                      <a:endParaRPr lang="en-US" altLang="ko-KR" sz="105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73454206"/>
                  </a:ext>
                </a:extLst>
              </a:tr>
              <a:tr h="58910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화면 하단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50" dirty="0"/>
                        <a:t>다가오는 시험 일정 안내 </a:t>
                      </a:r>
                      <a:r>
                        <a:rPr lang="en-US" altLang="ko-KR" sz="1050" dirty="0"/>
                        <a:t>/</a:t>
                      </a:r>
                      <a:r>
                        <a:rPr lang="ko-KR" altLang="en-US" sz="1050" dirty="0"/>
                        <a:t> 회원에 따라 즐겨찾기 또는 관심 등록으로 </a:t>
                      </a:r>
                      <a:r>
                        <a:rPr lang="ko-KR" altLang="en-US" sz="1050" dirty="0" err="1"/>
                        <a:t>변경가능하도록</a:t>
                      </a:r>
                      <a:r>
                        <a:rPr lang="ko-KR" altLang="en-US" sz="1050" dirty="0"/>
                        <a:t> 구현 예정</a:t>
                      </a:r>
                      <a:endParaRPr lang="en-US" altLang="ko-KR" sz="105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06310768"/>
                  </a:ext>
                </a:extLst>
              </a:tr>
            </a:tbl>
          </a:graphicData>
        </a:graphic>
      </p:graphicFrame>
      <p:pic>
        <p:nvPicPr>
          <p:cNvPr id="35" name="그림 34">
            <a:extLst>
              <a:ext uri="{FF2B5EF4-FFF2-40B4-BE49-F238E27FC236}">
                <a16:creationId xmlns:a16="http://schemas.microsoft.com/office/drawing/2014/main" id="{C44040EA-7334-6D5D-C6FB-FFA0946439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9086" y="0"/>
            <a:ext cx="57938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023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6860294-9318-F1B7-5F3F-B109018389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타원 28">
            <a:extLst>
              <a:ext uri="{FF2B5EF4-FFF2-40B4-BE49-F238E27FC236}">
                <a16:creationId xmlns:a16="http://schemas.microsoft.com/office/drawing/2014/main" id="{9AB63840-843A-DC5F-7780-653D208E7185}"/>
              </a:ext>
            </a:extLst>
          </p:cNvPr>
          <p:cNvSpPr/>
          <p:nvPr/>
        </p:nvSpPr>
        <p:spPr>
          <a:xfrm>
            <a:off x="-1690571" y="1738429"/>
            <a:ext cx="3381142" cy="338114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76200" dist="12700" dir="2700000" algn="tl" rotWithShape="0">
              <a:schemeClr val="accent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1" name="그림 30">
            <a:extLst>
              <a:ext uri="{FF2B5EF4-FFF2-40B4-BE49-F238E27FC236}">
                <a16:creationId xmlns:a16="http://schemas.microsoft.com/office/drawing/2014/main" id="{A4FE1DF9-080F-385F-8B4B-122051A219F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918" r="46811" b="59154"/>
          <a:stretch/>
        </p:blipFill>
        <p:spPr>
          <a:xfrm>
            <a:off x="286214" y="2223452"/>
            <a:ext cx="12348118" cy="5359376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BFBF1AF5-1074-0774-08BD-B5DE51103F17}"/>
              </a:ext>
            </a:extLst>
          </p:cNvPr>
          <p:cNvSpPr txBox="1"/>
          <p:nvPr/>
        </p:nvSpPr>
        <p:spPr>
          <a:xfrm>
            <a:off x="4702830" y="37582"/>
            <a:ext cx="27687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ko-KR" altLang="en-US" sz="4800" dirty="0">
                <a:solidFill>
                  <a:schemeClr val="bg1"/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좌측 상단</a:t>
            </a:r>
          </a:p>
        </p:txBody>
      </p:sp>
      <p:graphicFrame>
        <p:nvGraphicFramePr>
          <p:cNvPr id="2" name="표 4">
            <a:extLst>
              <a:ext uri="{FF2B5EF4-FFF2-40B4-BE49-F238E27FC236}">
                <a16:creationId xmlns:a16="http://schemas.microsoft.com/office/drawing/2014/main" id="{8A2F75E1-C1D9-4AC0-2571-12D47B8DF3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9938816"/>
              </p:ext>
            </p:extLst>
          </p:nvPr>
        </p:nvGraphicFramePr>
        <p:xfrm>
          <a:off x="1847385" y="997406"/>
          <a:ext cx="8497230" cy="983275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960720">
                  <a:extLst>
                    <a:ext uri="{9D8B030D-6E8A-4147-A177-3AD203B41FA5}">
                      <a16:colId xmlns:a16="http://schemas.microsoft.com/office/drawing/2014/main" val="1933612152"/>
                    </a:ext>
                  </a:extLst>
                </a:gridCol>
                <a:gridCol w="7536510">
                  <a:extLst>
                    <a:ext uri="{9D8B030D-6E8A-4147-A177-3AD203B41FA5}">
                      <a16:colId xmlns:a16="http://schemas.microsoft.com/office/drawing/2014/main" val="1793398236"/>
                    </a:ext>
                  </a:extLst>
                </a:gridCol>
              </a:tblGrid>
              <a:tr h="34741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위치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기능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6892847"/>
                  </a:ext>
                </a:extLst>
              </a:tr>
              <a:tr h="6358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 err="1"/>
                        <a:t>좌상단</a:t>
                      </a:r>
                      <a:endParaRPr lang="ko-KR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/>
                        <a:t>사이트 로고</a:t>
                      </a:r>
                      <a:r>
                        <a:rPr lang="en-US" altLang="ko-KR" sz="1050" dirty="0"/>
                        <a:t>,</a:t>
                      </a:r>
                      <a:r>
                        <a:rPr lang="ko-KR" altLang="en-US" sz="1050" dirty="0"/>
                        <a:t> 기출문제</a:t>
                      </a:r>
                      <a:r>
                        <a:rPr lang="en-US" altLang="ko-KR" sz="1050" dirty="0"/>
                        <a:t>,</a:t>
                      </a:r>
                      <a:r>
                        <a:rPr lang="ko-KR" altLang="en-US" sz="1050" dirty="0"/>
                        <a:t> 시험일정</a:t>
                      </a:r>
                      <a:r>
                        <a:rPr lang="en-US" altLang="ko-KR" sz="1050" dirty="0"/>
                        <a:t>,</a:t>
                      </a:r>
                      <a:r>
                        <a:rPr lang="ko-KR" altLang="en-US" sz="1050" dirty="0"/>
                        <a:t> 모의시험</a:t>
                      </a:r>
                      <a:r>
                        <a:rPr lang="en-US" altLang="ko-KR" sz="1050" dirty="0"/>
                        <a:t>,</a:t>
                      </a:r>
                      <a:r>
                        <a:rPr lang="ko-KR" altLang="en-US" sz="1050" dirty="0"/>
                        <a:t> </a:t>
                      </a:r>
                      <a:r>
                        <a:rPr lang="ko-KR" altLang="en-US" sz="1050" dirty="0" err="1"/>
                        <a:t>시험팁</a:t>
                      </a:r>
                      <a:r>
                        <a:rPr lang="en-US" altLang="ko-KR" sz="1050" dirty="0"/>
                        <a:t>,</a:t>
                      </a:r>
                      <a:r>
                        <a:rPr lang="ko-KR" altLang="en-US" sz="1050" dirty="0"/>
                        <a:t> </a:t>
                      </a:r>
                      <a:r>
                        <a:rPr lang="ko-KR" altLang="en-US" sz="1050" dirty="0" err="1"/>
                        <a:t>굿즈샵</a:t>
                      </a:r>
                      <a:r>
                        <a:rPr lang="ko-KR" altLang="en-US" sz="1050" dirty="0"/>
                        <a:t> </a:t>
                      </a:r>
                      <a:r>
                        <a:rPr lang="en-US" altLang="ko-KR" sz="1050" dirty="0"/>
                        <a:t>,</a:t>
                      </a:r>
                      <a:r>
                        <a:rPr lang="ko-KR" altLang="en-US" sz="1050" dirty="0"/>
                        <a:t> 구독</a:t>
                      </a:r>
                      <a:endParaRPr lang="en-US" altLang="ko-KR" sz="1050" dirty="0"/>
                    </a:p>
                    <a:p>
                      <a:pPr latinLnBrk="1"/>
                      <a:r>
                        <a:rPr lang="ko-KR" altLang="en-US" sz="1050" dirty="0"/>
                        <a:t>각 버튼을 </a:t>
                      </a:r>
                      <a:r>
                        <a:rPr lang="ko-KR" altLang="en-US" sz="1050" dirty="0" err="1"/>
                        <a:t>누를경우</a:t>
                      </a:r>
                      <a:r>
                        <a:rPr lang="ko-KR" altLang="en-US" sz="1050" dirty="0"/>
                        <a:t> 해당 페이지로 이동</a:t>
                      </a:r>
                      <a:endParaRPr lang="en-US" altLang="ko-KR" sz="105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78195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79267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D4C5ACD-935F-593A-6F0C-C6F6D1FF1E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타원 28">
            <a:extLst>
              <a:ext uri="{FF2B5EF4-FFF2-40B4-BE49-F238E27FC236}">
                <a16:creationId xmlns:a16="http://schemas.microsoft.com/office/drawing/2014/main" id="{91F7C361-723B-7B38-80E1-C2104ACB038F}"/>
              </a:ext>
            </a:extLst>
          </p:cNvPr>
          <p:cNvSpPr/>
          <p:nvPr/>
        </p:nvSpPr>
        <p:spPr>
          <a:xfrm>
            <a:off x="-1690571" y="1738429"/>
            <a:ext cx="3381142" cy="338114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76200" dist="12700" dir="2700000" algn="tl" rotWithShape="0">
              <a:schemeClr val="accent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1" name="그림 30">
            <a:extLst>
              <a:ext uri="{FF2B5EF4-FFF2-40B4-BE49-F238E27FC236}">
                <a16:creationId xmlns:a16="http://schemas.microsoft.com/office/drawing/2014/main" id="{D8DBD2F5-42EA-634F-1088-BA5FB546D2B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5053" t="11250" r="25676" b="47904"/>
          <a:stretch/>
        </p:blipFill>
        <p:spPr>
          <a:xfrm>
            <a:off x="-156118" y="1929160"/>
            <a:ext cx="12348118" cy="5359376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0B2E6451-6831-C262-64C9-21C00698DE69}"/>
              </a:ext>
            </a:extLst>
          </p:cNvPr>
          <p:cNvSpPr txBox="1"/>
          <p:nvPr/>
        </p:nvSpPr>
        <p:spPr>
          <a:xfrm>
            <a:off x="4702830" y="37582"/>
            <a:ext cx="27687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ko-KR" altLang="en-US" sz="4800" dirty="0">
                <a:solidFill>
                  <a:schemeClr val="bg1"/>
                </a:solidFill>
                <a:latin typeface="Hakgyoansim YeohaengOTF R" panose="02020603020101020101" pitchFamily="18" charset="-127"/>
                <a:ea typeface="Hakgyoansim YeohaengOTF R" panose="02020603020101020101" pitchFamily="18" charset="-127"/>
              </a:rPr>
              <a:t>화면 중앙</a:t>
            </a: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3BD14B2F-ED82-C96B-46A8-2972DFE019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8335024"/>
              </p:ext>
            </p:extLst>
          </p:nvPr>
        </p:nvGraphicFramePr>
        <p:xfrm>
          <a:off x="1847385" y="997406"/>
          <a:ext cx="8497230" cy="741023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960720">
                  <a:extLst>
                    <a:ext uri="{9D8B030D-6E8A-4147-A177-3AD203B41FA5}">
                      <a16:colId xmlns:a16="http://schemas.microsoft.com/office/drawing/2014/main" val="1933612152"/>
                    </a:ext>
                  </a:extLst>
                </a:gridCol>
                <a:gridCol w="7536510">
                  <a:extLst>
                    <a:ext uri="{9D8B030D-6E8A-4147-A177-3AD203B41FA5}">
                      <a16:colId xmlns:a16="http://schemas.microsoft.com/office/drawing/2014/main" val="1793398236"/>
                    </a:ext>
                  </a:extLst>
                </a:gridCol>
              </a:tblGrid>
              <a:tr h="26182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위치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기능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6892847"/>
                  </a:ext>
                </a:extLst>
              </a:tr>
              <a:tr h="47920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중앙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/>
                        <a:t>서비스 </a:t>
                      </a:r>
                      <a:r>
                        <a:rPr lang="ko-KR" altLang="en-US" sz="1050" dirty="0" err="1"/>
                        <a:t>한줄소개</a:t>
                      </a:r>
                      <a:r>
                        <a:rPr lang="en-US" altLang="ko-KR" sz="1050" dirty="0"/>
                        <a:t>,</a:t>
                      </a:r>
                      <a:r>
                        <a:rPr lang="ko-KR" altLang="en-US" sz="1050" dirty="0"/>
                        <a:t> 기출문제 풀기</a:t>
                      </a:r>
                      <a:r>
                        <a:rPr lang="en-US" altLang="ko-KR" sz="1050" dirty="0"/>
                        <a:t>,</a:t>
                      </a:r>
                      <a:r>
                        <a:rPr lang="ko-KR" altLang="en-US" sz="1050" dirty="0"/>
                        <a:t> 모의고사 응시 버튼</a:t>
                      </a:r>
                      <a:endParaRPr lang="en-US" altLang="ko-KR" sz="105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78195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77845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19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A5381"/>
      </a:accent1>
      <a:accent2>
        <a:srgbClr val="0768BE"/>
      </a:accent2>
      <a:accent3>
        <a:srgbClr val="9BBCDA"/>
      </a:accent3>
      <a:accent4>
        <a:srgbClr val="F7EFE2"/>
      </a:accent4>
      <a:accent5>
        <a:srgbClr val="BBBEBB"/>
      </a:accent5>
      <a:accent6>
        <a:srgbClr val="5F6877"/>
      </a:accent6>
      <a:hlink>
        <a:srgbClr val="3F3F3F"/>
      </a:hlink>
      <a:folHlink>
        <a:srgbClr val="3F3F3F"/>
      </a:folHlink>
    </a:clrScheme>
    <a:fontScheme name="Pretendard">
      <a:majorFont>
        <a:latin typeface="Pretendard Black"/>
        <a:ea typeface="Pretendard Black"/>
        <a:cs typeface=""/>
      </a:majorFont>
      <a:minorFont>
        <a:latin typeface="Pretendard"/>
        <a:ea typeface="Pretendar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 algn="l">
          <a:defRPr dirty="0" smtClean="0">
            <a:solidFill>
              <a:schemeClr val="tx1">
                <a:lumMod val="75000"/>
                <a:lumOff val="25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25" row="3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420EBCDF-C7B7-41C3-9B84-54430936CA6D}">
  <we:reference id="wa104379997" version="2.0.0.0" store="ko-KR" storeType="OMEX"/>
  <we:alternateReferences>
    <we:reference id="wa104379997" version="2.0.0.0" store="WA104379997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1077</TotalTime>
  <Words>535</Words>
  <Application>Microsoft Macintosh PowerPoint</Application>
  <PresentationFormat>와이드스크린</PresentationFormat>
  <Paragraphs>156</Paragraphs>
  <Slides>30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30</vt:i4>
      </vt:variant>
    </vt:vector>
  </HeadingPairs>
  <TitlesOfParts>
    <vt:vector size="35" baseType="lpstr">
      <vt:lpstr>Pretendard</vt:lpstr>
      <vt:lpstr>Pretendard Black</vt:lpstr>
      <vt:lpstr>Arial</vt:lpstr>
      <vt:lpstr>Hakgyoansim YeohaengOTF R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jungman park</cp:lastModifiedBy>
  <cp:revision>16</cp:revision>
  <dcterms:created xsi:type="dcterms:W3CDTF">2023-07-09T02:14:59Z</dcterms:created>
  <dcterms:modified xsi:type="dcterms:W3CDTF">2025-05-02T00:07:32Z</dcterms:modified>
</cp:coreProperties>
</file>

<file path=docProps/thumbnail.jpeg>
</file>